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70" r:id="rId2"/>
    <p:sldId id="371" r:id="rId3"/>
    <p:sldId id="372" r:id="rId4"/>
    <p:sldId id="373" r:id="rId5"/>
    <p:sldId id="374" r:id="rId6"/>
    <p:sldId id="376" r:id="rId7"/>
    <p:sldId id="483" r:id="rId8"/>
    <p:sldId id="486" r:id="rId9"/>
    <p:sldId id="487" r:id="rId10"/>
    <p:sldId id="484" r:id="rId11"/>
    <p:sldId id="485" r:id="rId12"/>
    <p:sldId id="516" r:id="rId13"/>
    <p:sldId id="492" r:id="rId14"/>
    <p:sldId id="493" r:id="rId15"/>
    <p:sldId id="494" r:id="rId16"/>
    <p:sldId id="495" r:id="rId17"/>
    <p:sldId id="496" r:id="rId18"/>
    <p:sldId id="498" r:id="rId19"/>
    <p:sldId id="499" r:id="rId20"/>
    <p:sldId id="500" r:id="rId21"/>
    <p:sldId id="501" r:id="rId22"/>
    <p:sldId id="505" r:id="rId23"/>
    <p:sldId id="383" r:id="rId24"/>
    <p:sldId id="384" r:id="rId25"/>
    <p:sldId id="520" r:id="rId26"/>
    <p:sldId id="506" r:id="rId27"/>
    <p:sldId id="425" r:id="rId28"/>
    <p:sldId id="415" r:id="rId29"/>
    <p:sldId id="507" r:id="rId30"/>
    <p:sldId id="504" r:id="rId31"/>
    <p:sldId id="517" r:id="rId32"/>
    <p:sldId id="508" r:id="rId33"/>
    <p:sldId id="518" r:id="rId34"/>
    <p:sldId id="417" r:id="rId35"/>
    <p:sldId id="503" r:id="rId36"/>
    <p:sldId id="509" r:id="rId37"/>
    <p:sldId id="424" r:id="rId38"/>
    <p:sldId id="426" r:id="rId39"/>
    <p:sldId id="510" r:id="rId40"/>
    <p:sldId id="511" r:id="rId41"/>
    <p:sldId id="512" r:id="rId42"/>
    <p:sldId id="513" r:id="rId43"/>
    <p:sldId id="514" r:id="rId44"/>
    <p:sldId id="519" r:id="rId45"/>
  </p:sldIdLst>
  <p:sldSz cx="9144000" cy="6858000" type="screen4x3"/>
  <p:notesSz cx="6799263" cy="9929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9424" autoAdjust="0"/>
  </p:normalViewPr>
  <p:slideViewPr>
    <p:cSldViewPr>
      <p:cViewPr>
        <p:scale>
          <a:sx n="82" d="100"/>
          <a:sy n="82" d="100"/>
        </p:scale>
        <p:origin x="-1602" y="-294"/>
      </p:cViewPr>
      <p:guideLst>
        <p:guide orient="horz" pos="2160"/>
        <p:guide pos="2880"/>
      </p:guideLst>
    </p:cSldViewPr>
  </p:slideViewPr>
  <p:notesTextViewPr>
    <p:cViewPr>
      <p:scale>
        <a:sx n="1" d="1"/>
        <a:sy n="1" d="1"/>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B49A03BC-2671-4F15-9A4A-AC0C88F0A0BB}" type="datetimeFigureOut">
              <a:rPr lang="it-IT" smtClean="0"/>
              <a:t>16/02/2018</a:t>
            </a:fld>
            <a:endParaRPr lang="it-IT"/>
          </a:p>
        </p:txBody>
      </p:sp>
      <p:sp>
        <p:nvSpPr>
          <p:cNvPr id="4" name="Segnaposto immagine diapositiva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098ECAE5-821D-428F-A7D8-1001B473E97A}" type="slidenum">
              <a:rPr lang="it-IT" smtClean="0"/>
              <a:t>‹N›</a:t>
            </a:fld>
            <a:endParaRPr lang="it-IT"/>
          </a:p>
        </p:txBody>
      </p:sp>
    </p:spTree>
    <p:extLst>
      <p:ext uri="{BB962C8B-B14F-4D97-AF65-F5344CB8AC3E}">
        <p14:creationId xmlns:p14="http://schemas.microsoft.com/office/powerpoint/2010/main" val="28730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98ECAE5-821D-428F-A7D8-1001B473E97A}" type="slidenum">
              <a:rPr lang="it-IT" smtClean="0"/>
              <a:t>33</a:t>
            </a:fld>
            <a:endParaRPr lang="it-IT"/>
          </a:p>
        </p:txBody>
      </p:sp>
    </p:spTree>
    <p:extLst>
      <p:ext uri="{BB962C8B-B14F-4D97-AF65-F5344CB8AC3E}">
        <p14:creationId xmlns:p14="http://schemas.microsoft.com/office/powerpoint/2010/main" val="136563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F99DCC1-006C-43D1-82B8-C4BAB1FE0F1C}" type="datetimeFigureOut">
              <a:rPr lang="it-IT" smtClean="0"/>
              <a:t>16/02/2018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823A4E-F042-452A-AAE8-A1D78BB14298}" type="slidenum">
              <a:rPr lang="it-IT" smtClean="0"/>
              <a:t>‹N›</a:t>
            </a:fld>
            <a:endParaRPr lang="it-IT"/>
          </a:p>
        </p:txBody>
      </p:sp>
    </p:spTree>
    <p:extLst>
      <p:ext uri="{BB962C8B-B14F-4D97-AF65-F5344CB8AC3E}">
        <p14:creationId xmlns:p14="http://schemas.microsoft.com/office/powerpoint/2010/main" val="296443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99DCC1-006C-43D1-82B8-C4BAB1FE0F1C}" type="datetimeFigureOut">
              <a:rPr lang="it-IT" smtClean="0"/>
              <a:t>16/02/2018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823A4E-F042-452A-AAE8-A1D78BB14298}" type="slidenum">
              <a:rPr lang="it-IT" smtClean="0"/>
              <a:t>‹N›</a:t>
            </a:fld>
            <a:endParaRPr lang="it-IT"/>
          </a:p>
        </p:txBody>
      </p:sp>
    </p:spTree>
    <p:extLst>
      <p:ext uri="{BB962C8B-B14F-4D97-AF65-F5344CB8AC3E}">
        <p14:creationId xmlns:p14="http://schemas.microsoft.com/office/powerpoint/2010/main" val="24734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99DCC1-006C-43D1-82B8-C4BAB1FE0F1C}" type="datetimeFigureOut">
              <a:rPr lang="it-IT" smtClean="0"/>
              <a:t>16/02/2018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823A4E-F042-452A-AAE8-A1D78BB14298}" type="slidenum">
              <a:rPr lang="it-IT" smtClean="0"/>
              <a:t>‹N›</a:t>
            </a:fld>
            <a:endParaRPr lang="it-IT"/>
          </a:p>
        </p:txBody>
      </p:sp>
    </p:spTree>
    <p:extLst>
      <p:ext uri="{BB962C8B-B14F-4D97-AF65-F5344CB8AC3E}">
        <p14:creationId xmlns:p14="http://schemas.microsoft.com/office/powerpoint/2010/main" val="56416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99DCC1-006C-43D1-82B8-C4BAB1FE0F1C}" type="datetimeFigureOut">
              <a:rPr lang="it-IT" smtClean="0"/>
              <a:t>16/02/2018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823A4E-F042-452A-AAE8-A1D78BB14298}" type="slidenum">
              <a:rPr lang="it-IT" smtClean="0"/>
              <a:t>‹N›</a:t>
            </a:fld>
            <a:endParaRPr lang="it-IT"/>
          </a:p>
        </p:txBody>
      </p:sp>
    </p:spTree>
    <p:extLst>
      <p:ext uri="{BB962C8B-B14F-4D97-AF65-F5344CB8AC3E}">
        <p14:creationId xmlns:p14="http://schemas.microsoft.com/office/powerpoint/2010/main" val="12967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F99DCC1-006C-43D1-82B8-C4BAB1FE0F1C}" type="datetimeFigureOut">
              <a:rPr lang="it-IT" smtClean="0"/>
              <a:t>16/02/2018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823A4E-F042-452A-AAE8-A1D78BB14298}" type="slidenum">
              <a:rPr lang="it-IT" smtClean="0"/>
              <a:t>‹N›</a:t>
            </a:fld>
            <a:endParaRPr lang="it-IT"/>
          </a:p>
        </p:txBody>
      </p:sp>
    </p:spTree>
    <p:extLst>
      <p:ext uri="{BB962C8B-B14F-4D97-AF65-F5344CB8AC3E}">
        <p14:creationId xmlns:p14="http://schemas.microsoft.com/office/powerpoint/2010/main" val="143351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F99DCC1-006C-43D1-82B8-C4BAB1FE0F1C}" type="datetimeFigureOut">
              <a:rPr lang="it-IT" smtClean="0"/>
              <a:t>16/02/2018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823A4E-F042-452A-AAE8-A1D78BB14298}" type="slidenum">
              <a:rPr lang="it-IT" smtClean="0"/>
              <a:t>‹N›</a:t>
            </a:fld>
            <a:endParaRPr lang="it-IT"/>
          </a:p>
        </p:txBody>
      </p:sp>
    </p:spTree>
    <p:extLst>
      <p:ext uri="{BB962C8B-B14F-4D97-AF65-F5344CB8AC3E}">
        <p14:creationId xmlns:p14="http://schemas.microsoft.com/office/powerpoint/2010/main" val="19905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F99DCC1-006C-43D1-82B8-C4BAB1FE0F1C}" type="datetimeFigureOut">
              <a:rPr lang="it-IT" smtClean="0"/>
              <a:t>16/02/2018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6823A4E-F042-452A-AAE8-A1D78BB14298}" type="slidenum">
              <a:rPr lang="it-IT" smtClean="0"/>
              <a:t>‹N›</a:t>
            </a:fld>
            <a:endParaRPr lang="it-IT"/>
          </a:p>
        </p:txBody>
      </p:sp>
    </p:spTree>
    <p:extLst>
      <p:ext uri="{BB962C8B-B14F-4D97-AF65-F5344CB8AC3E}">
        <p14:creationId xmlns:p14="http://schemas.microsoft.com/office/powerpoint/2010/main" val="199357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F99DCC1-006C-43D1-82B8-C4BAB1FE0F1C}" type="datetimeFigureOut">
              <a:rPr lang="it-IT" smtClean="0"/>
              <a:t>16/02/2018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6823A4E-F042-452A-AAE8-A1D78BB14298}" type="slidenum">
              <a:rPr lang="it-IT" smtClean="0"/>
              <a:t>‹N›</a:t>
            </a:fld>
            <a:endParaRPr lang="it-IT"/>
          </a:p>
        </p:txBody>
      </p:sp>
    </p:spTree>
    <p:extLst>
      <p:ext uri="{BB962C8B-B14F-4D97-AF65-F5344CB8AC3E}">
        <p14:creationId xmlns:p14="http://schemas.microsoft.com/office/powerpoint/2010/main" val="143220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F99DCC1-006C-43D1-82B8-C4BAB1FE0F1C}" type="datetimeFigureOut">
              <a:rPr lang="it-IT" smtClean="0"/>
              <a:t>16/02/2018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6823A4E-F042-452A-AAE8-A1D78BB14298}" type="slidenum">
              <a:rPr lang="it-IT" smtClean="0"/>
              <a:t>‹N›</a:t>
            </a:fld>
            <a:endParaRPr lang="it-IT"/>
          </a:p>
        </p:txBody>
      </p:sp>
    </p:spTree>
    <p:extLst>
      <p:ext uri="{BB962C8B-B14F-4D97-AF65-F5344CB8AC3E}">
        <p14:creationId xmlns:p14="http://schemas.microsoft.com/office/powerpoint/2010/main" val="291569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F99DCC1-006C-43D1-82B8-C4BAB1FE0F1C}" type="datetimeFigureOut">
              <a:rPr lang="it-IT" smtClean="0"/>
              <a:t>16/02/2018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823A4E-F042-452A-AAE8-A1D78BB14298}" type="slidenum">
              <a:rPr lang="it-IT" smtClean="0"/>
              <a:t>‹N›</a:t>
            </a:fld>
            <a:endParaRPr lang="it-IT"/>
          </a:p>
        </p:txBody>
      </p:sp>
    </p:spTree>
    <p:extLst>
      <p:ext uri="{BB962C8B-B14F-4D97-AF65-F5344CB8AC3E}">
        <p14:creationId xmlns:p14="http://schemas.microsoft.com/office/powerpoint/2010/main" val="102074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F99DCC1-006C-43D1-82B8-C4BAB1FE0F1C}" type="datetimeFigureOut">
              <a:rPr lang="it-IT" smtClean="0"/>
              <a:t>16/02/2018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823A4E-F042-452A-AAE8-A1D78BB14298}" type="slidenum">
              <a:rPr lang="it-IT" smtClean="0"/>
              <a:t>‹N›</a:t>
            </a:fld>
            <a:endParaRPr lang="it-IT"/>
          </a:p>
        </p:txBody>
      </p:sp>
    </p:spTree>
    <p:extLst>
      <p:ext uri="{BB962C8B-B14F-4D97-AF65-F5344CB8AC3E}">
        <p14:creationId xmlns:p14="http://schemas.microsoft.com/office/powerpoint/2010/main" val="364062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9DCC1-006C-43D1-82B8-C4BAB1FE0F1C}" type="datetimeFigureOut">
              <a:rPr lang="it-IT" smtClean="0"/>
              <a:t>16/02/2018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23A4E-F042-452A-AAE8-A1D78BB14298}" type="slidenum">
              <a:rPr lang="it-IT" smtClean="0"/>
              <a:t>‹N›</a:t>
            </a:fld>
            <a:endParaRPr lang="it-IT"/>
          </a:p>
        </p:txBody>
      </p:sp>
    </p:spTree>
    <p:extLst>
      <p:ext uri="{BB962C8B-B14F-4D97-AF65-F5344CB8AC3E}">
        <p14:creationId xmlns:p14="http://schemas.microsoft.com/office/powerpoint/2010/main" val="381510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186414"/>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2" name="Rettangolo 11"/>
          <p:cNvSpPr/>
          <p:nvPr/>
        </p:nvSpPr>
        <p:spPr>
          <a:xfrm>
            <a:off x="1031543" y="476672"/>
            <a:ext cx="6896183" cy="5078313"/>
          </a:xfrm>
          <a:prstGeom prst="rect">
            <a:avLst/>
          </a:prstGeom>
          <a:noFill/>
        </p:spPr>
        <p:txBody>
          <a:bodyPr wrap="none" lIns="91440" tIns="45720" rIns="91440" bIns="45720">
            <a:spAutoFit/>
          </a:bodyPr>
          <a:lstStyle/>
          <a:p>
            <a:pPr algn="ctr"/>
            <a:endPar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ANNO </a:t>
            </a:r>
            <a:r>
              <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DI FORMAZIONE</a:t>
            </a:r>
          </a:p>
          <a:p>
            <a:pPr algn="ctr"/>
            <a:r>
              <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E DI </a:t>
            </a: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PROVA</a:t>
            </a:r>
          </a:p>
          <a:p>
            <a:pPr algn="ctr"/>
            <a:endPar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ANNO SCOLASTICO </a:t>
            </a:r>
          </a:p>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2017/2018</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5" name="Immagin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853" y="5809189"/>
            <a:ext cx="1905000" cy="828675"/>
          </a:xfrm>
          <a:prstGeom prst="rect">
            <a:avLst/>
          </a:prstGeom>
        </p:spPr>
      </p:pic>
      <p:cxnSp>
        <p:nvCxnSpPr>
          <p:cNvPr id="17" name="Connettore 1 16"/>
          <p:cNvCxnSpPr/>
          <p:nvPr/>
        </p:nvCxnSpPr>
        <p:spPr>
          <a:xfrm>
            <a:off x="1403648" y="3284984"/>
            <a:ext cx="61206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162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r>
              <a:rPr lang="it-IT" sz="2000" b="1" dirty="0" smtClean="0">
                <a:solidFill>
                  <a:srgbClr val="002060"/>
                </a:solidFill>
              </a:rPr>
              <a:t>Osservanza </a:t>
            </a:r>
            <a:r>
              <a:rPr lang="it-IT" sz="2000" b="1" dirty="0">
                <a:solidFill>
                  <a:srgbClr val="002060"/>
                </a:solidFill>
              </a:rPr>
              <a:t>dei doveri connessi con lo status di dipendente pubblico e inerenti la funzione </a:t>
            </a:r>
            <a:r>
              <a:rPr lang="it-IT" sz="2000" b="1" dirty="0" smtClean="0">
                <a:solidFill>
                  <a:srgbClr val="002060"/>
                </a:solidFill>
              </a:rPr>
              <a:t>docente</a:t>
            </a:r>
            <a:endParaRPr lang="it-IT" sz="2000" b="1" dirty="0">
              <a:solidFill>
                <a:srgbClr val="002060"/>
              </a:solidFill>
            </a:endParaRPr>
          </a:p>
          <a:p>
            <a:endParaRPr lang="it-IT" sz="2000" b="1" dirty="0" smtClean="0">
              <a:solidFill>
                <a:srgbClr val="002060"/>
              </a:solidFill>
            </a:endParaRPr>
          </a:p>
          <a:p>
            <a:r>
              <a:rPr lang="it-IT" sz="2000" i="1" dirty="0" smtClean="0">
                <a:solidFill>
                  <a:srgbClr val="002060"/>
                </a:solidFill>
              </a:rPr>
              <a:t>4. Ai </a:t>
            </a:r>
            <a:r>
              <a:rPr lang="it-IT" sz="2000" i="1" dirty="0">
                <a:solidFill>
                  <a:srgbClr val="002060"/>
                </a:solidFill>
              </a:rPr>
              <a:t>fini della verifica di cui al comma 1, lettera c), costituiscono parametri di riferimento il decreto legislativo 30 marzo 2001, n. 165 e successive modificazioni, il decreto del Presidente della Repubblica 16 aprile 2013, n. 62 ed il regolamento dell’istituzione scolastica. </a:t>
            </a:r>
            <a:endParaRPr lang="it-IT" sz="2000" i="1" dirty="0" smtClean="0">
              <a:solidFill>
                <a:srgbClr val="002060"/>
              </a:solidFill>
            </a:endParaRPr>
          </a:p>
          <a:p>
            <a:endParaRPr lang="it-IT" sz="2000" b="1" i="1" dirty="0">
              <a:solidFill>
                <a:srgbClr val="002060"/>
              </a:solidFill>
            </a:endParaRPr>
          </a:p>
          <a:p>
            <a:endParaRPr lang="it-IT" sz="2000" b="1" i="1" dirty="0" smtClean="0">
              <a:solidFill>
                <a:srgbClr val="002060"/>
              </a:solidFill>
            </a:endParaRPr>
          </a:p>
          <a:p>
            <a:r>
              <a:rPr lang="it-IT" sz="1600" dirty="0" smtClean="0">
                <a:solidFill>
                  <a:srgbClr val="002060"/>
                </a:solidFill>
              </a:rPr>
              <a:t>(- </a:t>
            </a:r>
            <a:r>
              <a:rPr lang="it-IT" sz="1600" dirty="0">
                <a:solidFill>
                  <a:srgbClr val="002060"/>
                </a:solidFill>
              </a:rPr>
              <a:t>D.Lgs. 165/2001 - Norme generali sull'ordinamento del lavoro alle dipendenze delle amministrazioni pubbliche</a:t>
            </a:r>
            <a:endParaRPr lang="it-IT" sz="1600" u="sng" dirty="0">
              <a:solidFill>
                <a:srgbClr val="002060"/>
              </a:solidFill>
            </a:endParaRPr>
          </a:p>
          <a:p>
            <a:r>
              <a:rPr lang="it-IT" sz="1600" dirty="0">
                <a:solidFill>
                  <a:srgbClr val="002060"/>
                </a:solidFill>
              </a:rPr>
              <a:t>- D.P.R. 62/2013 - Regolamento recante codice di comportamento dei dipendenti </a:t>
            </a:r>
            <a:r>
              <a:rPr lang="it-IT" sz="1600" dirty="0" smtClean="0">
                <a:solidFill>
                  <a:srgbClr val="002060"/>
                </a:solidFill>
              </a:rPr>
              <a:t>pubblici)</a:t>
            </a:r>
            <a:endParaRPr lang="it-IT" sz="1600" dirty="0">
              <a:solidFill>
                <a:srgbClr val="002060"/>
              </a:solidFill>
            </a:endParaRPr>
          </a:p>
          <a:p>
            <a:endParaRPr lang="it-IT" sz="2000" b="1" u="sng" dirty="0">
              <a:solidFill>
                <a:schemeClr val="tx2"/>
              </a:solidFill>
            </a:endParaRPr>
          </a:p>
          <a:p>
            <a:endParaRPr lang="it-IT" sz="2000" b="1" i="1" dirty="0" smtClean="0">
              <a:solidFill>
                <a:srgbClr val="002060"/>
              </a:solidFill>
            </a:endParaRPr>
          </a:p>
          <a:p>
            <a:endParaRPr lang="it-IT" b="1" u="sng" dirty="0">
              <a:solidFill>
                <a:schemeClr val="tx2"/>
              </a:solidFill>
            </a:endParaRPr>
          </a:p>
          <a:p>
            <a:r>
              <a:rPr lang="it-IT" b="1" u="sng" dirty="0">
                <a:solidFill>
                  <a:schemeClr val="tx2"/>
                </a:solidFill>
              </a:rPr>
              <a:t>(art. </a:t>
            </a:r>
            <a:r>
              <a:rPr lang="it-IT" b="1" u="sng" dirty="0" smtClean="0">
                <a:solidFill>
                  <a:schemeClr val="tx2"/>
                </a:solidFill>
              </a:rPr>
              <a:t>4 D.M</a:t>
            </a:r>
            <a:r>
              <a:rPr lang="it-IT" b="1" u="sng" dirty="0">
                <a:solidFill>
                  <a:schemeClr val="tx2"/>
                </a:solidFill>
              </a:rPr>
              <a:t>. 850/2015</a:t>
            </a:r>
            <a:r>
              <a:rPr lang="it-IT" b="1" u="sng" dirty="0" smtClean="0">
                <a:solidFill>
                  <a:schemeClr val="tx2"/>
                </a:solidFill>
              </a:rPr>
              <a:t>)</a:t>
            </a:r>
            <a:endParaRPr lang="it-IT" b="1" u="sng" dirty="0">
              <a:solidFill>
                <a:schemeClr val="tx2"/>
              </a:solidFill>
            </a:endParaRPr>
          </a:p>
          <a:p>
            <a:endParaRPr lang="it-IT" b="1" u="sng" dirty="0" smtClean="0">
              <a:solidFill>
                <a:schemeClr val="tx2"/>
              </a:solidFill>
            </a:endParaRP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115616" y="404664"/>
            <a:ext cx="7272808"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rgbClr val="1F497D"/>
                </a:solidFill>
              </a:rPr>
              <a:t>Criteri per la valutazione del personale </a:t>
            </a:r>
            <a:r>
              <a:rPr lang="it-IT" sz="2800" b="1" dirty="0">
                <a:solidFill>
                  <a:srgbClr val="1F497D"/>
                </a:solidFill>
              </a:rPr>
              <a:t>docente </a:t>
            </a:r>
            <a:r>
              <a:rPr lang="it-IT" sz="2800" b="1" dirty="0" smtClean="0">
                <a:solidFill>
                  <a:srgbClr val="1F497D"/>
                </a:solidFill>
              </a:rPr>
              <a:t>in periodo </a:t>
            </a:r>
            <a:r>
              <a:rPr lang="it-IT" sz="2800" b="1" dirty="0">
                <a:solidFill>
                  <a:srgbClr val="1F497D"/>
                </a:solidFill>
              </a:rPr>
              <a:t>di formazione </a:t>
            </a:r>
            <a:r>
              <a:rPr lang="it-IT" sz="2800" b="1" dirty="0" smtClean="0">
                <a:solidFill>
                  <a:srgbClr val="1F497D"/>
                </a:solidFill>
              </a:rPr>
              <a:t>e di </a:t>
            </a:r>
            <a:r>
              <a:rPr lang="it-IT" sz="2800" b="1" dirty="0">
                <a:solidFill>
                  <a:srgbClr val="1F497D"/>
                </a:solidFill>
              </a:rPr>
              <a:t>prova</a:t>
            </a:r>
          </a:p>
        </p:txBody>
      </p:sp>
    </p:spTree>
    <p:extLst>
      <p:ext uri="{BB962C8B-B14F-4D97-AF65-F5344CB8AC3E}">
        <p14:creationId xmlns:p14="http://schemas.microsoft.com/office/powerpoint/2010/main" val="259329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r>
              <a:rPr lang="it-IT" sz="2000" b="1" dirty="0" smtClean="0">
                <a:solidFill>
                  <a:srgbClr val="002060"/>
                </a:solidFill>
              </a:rPr>
              <a:t>Partecipazione </a:t>
            </a:r>
            <a:r>
              <a:rPr lang="it-IT" sz="2000" b="1" dirty="0">
                <a:solidFill>
                  <a:srgbClr val="002060"/>
                </a:solidFill>
              </a:rPr>
              <a:t>alle attività formative e raggiungimento degli obiettivi dalle stesse previsti. </a:t>
            </a:r>
            <a:endParaRPr lang="it-IT" b="1" dirty="0">
              <a:solidFill>
                <a:srgbClr val="002060"/>
              </a:solidFill>
            </a:endParaRPr>
          </a:p>
          <a:p>
            <a:endParaRPr lang="it-IT" b="1" u="sng" dirty="0" smtClean="0">
              <a:solidFill>
                <a:schemeClr val="tx2"/>
              </a:solidFill>
            </a:endParaRPr>
          </a:p>
          <a:p>
            <a:r>
              <a:rPr lang="it-IT" i="1" dirty="0" smtClean="0">
                <a:solidFill>
                  <a:srgbClr val="002060"/>
                </a:solidFill>
              </a:rPr>
              <a:t>5. Ai </a:t>
            </a:r>
            <a:r>
              <a:rPr lang="it-IT" i="1" dirty="0">
                <a:solidFill>
                  <a:srgbClr val="002060"/>
                </a:solidFill>
              </a:rPr>
              <a:t>fini della verifica di cui al comma 1, lettera d), si rinvia a quanto disposto all’articolo 5. </a:t>
            </a:r>
            <a:endParaRPr lang="it-IT" i="1" dirty="0" smtClean="0">
              <a:solidFill>
                <a:srgbClr val="002060"/>
              </a:solidFill>
            </a:endParaRPr>
          </a:p>
          <a:p>
            <a:endParaRPr lang="it-IT" b="1" i="1" u="sng" dirty="0">
              <a:solidFill>
                <a:srgbClr val="002060"/>
              </a:solidFill>
            </a:endParaRPr>
          </a:p>
          <a:p>
            <a:r>
              <a:rPr lang="it-IT" dirty="0">
                <a:solidFill>
                  <a:srgbClr val="002060"/>
                </a:solidFill>
              </a:rPr>
              <a:t>(</a:t>
            </a:r>
            <a:r>
              <a:rPr lang="it-IT" dirty="0" smtClean="0">
                <a:solidFill>
                  <a:srgbClr val="002060"/>
                </a:solidFill>
              </a:rPr>
              <a:t>Art</a:t>
            </a:r>
            <a:r>
              <a:rPr lang="it-IT" dirty="0">
                <a:solidFill>
                  <a:srgbClr val="002060"/>
                </a:solidFill>
              </a:rPr>
              <a:t>. 5 </a:t>
            </a:r>
            <a:r>
              <a:rPr lang="it-IT" dirty="0" smtClean="0">
                <a:solidFill>
                  <a:srgbClr val="002060"/>
                </a:solidFill>
              </a:rPr>
              <a:t>-Bilancio </a:t>
            </a:r>
            <a:r>
              <a:rPr lang="it-IT" dirty="0">
                <a:solidFill>
                  <a:srgbClr val="002060"/>
                </a:solidFill>
              </a:rPr>
              <a:t>di competenze, analisi dei bisogni formativi e obiettivi della formazione)</a:t>
            </a:r>
            <a:endParaRPr lang="it-IT" b="1" dirty="0">
              <a:solidFill>
                <a:srgbClr val="002060"/>
              </a:solidFill>
            </a:endParaRPr>
          </a:p>
          <a:p>
            <a:endParaRPr lang="it-IT" b="1" i="1" u="sng" dirty="0" smtClean="0">
              <a:solidFill>
                <a:srgbClr val="002060"/>
              </a:solidFill>
            </a:endParaRPr>
          </a:p>
          <a:p>
            <a:endParaRPr lang="it-IT" b="1" i="1" u="sng" dirty="0">
              <a:solidFill>
                <a:srgbClr val="002060"/>
              </a:solidFill>
            </a:endParaRPr>
          </a:p>
          <a:p>
            <a:endParaRPr lang="it-IT" b="1" i="1" u="sng" dirty="0" smtClean="0">
              <a:solidFill>
                <a:srgbClr val="002060"/>
              </a:solidFill>
            </a:endParaRPr>
          </a:p>
          <a:p>
            <a:endParaRPr lang="it-IT" b="1" i="1" u="sng" dirty="0">
              <a:solidFill>
                <a:srgbClr val="002060"/>
              </a:solidFill>
            </a:endParaRPr>
          </a:p>
          <a:p>
            <a:endParaRPr lang="it-IT" b="1" i="1" u="sng" dirty="0" smtClean="0">
              <a:solidFill>
                <a:srgbClr val="002060"/>
              </a:solidFill>
            </a:endParaRPr>
          </a:p>
          <a:p>
            <a:endParaRPr lang="it-IT" b="1" i="1" u="sng" dirty="0">
              <a:solidFill>
                <a:srgbClr val="002060"/>
              </a:solidFill>
            </a:endParaRPr>
          </a:p>
          <a:p>
            <a:endParaRPr lang="it-IT" b="1" i="1" u="sng" dirty="0" smtClean="0">
              <a:solidFill>
                <a:srgbClr val="002060"/>
              </a:solidFill>
            </a:endParaRPr>
          </a:p>
          <a:p>
            <a:endParaRPr lang="it-IT" b="1" i="1" u="sng" dirty="0">
              <a:solidFill>
                <a:srgbClr val="002060"/>
              </a:solidFill>
            </a:endParaRPr>
          </a:p>
          <a:p>
            <a:endParaRPr lang="it-IT" b="1" i="1" u="sng" dirty="0">
              <a:solidFill>
                <a:srgbClr val="002060"/>
              </a:solidFill>
            </a:endParaRPr>
          </a:p>
          <a:p>
            <a:r>
              <a:rPr lang="it-IT" b="1" u="sng" dirty="0">
                <a:solidFill>
                  <a:schemeClr val="tx2"/>
                </a:solidFill>
              </a:rPr>
              <a:t>(art. </a:t>
            </a:r>
            <a:r>
              <a:rPr lang="it-IT" b="1" u="sng" dirty="0" smtClean="0">
                <a:solidFill>
                  <a:schemeClr val="tx2"/>
                </a:solidFill>
              </a:rPr>
              <a:t>4 D.M</a:t>
            </a:r>
            <a:r>
              <a:rPr lang="it-IT" b="1" u="sng" dirty="0">
                <a:solidFill>
                  <a:schemeClr val="tx2"/>
                </a:solidFill>
              </a:rPr>
              <a:t>. 850/2015</a:t>
            </a:r>
            <a:r>
              <a:rPr lang="it-IT" b="1" u="sng" dirty="0" smtClean="0">
                <a:solidFill>
                  <a:schemeClr val="tx2"/>
                </a:solidFill>
              </a:rPr>
              <a:t>)</a:t>
            </a: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115616" y="404664"/>
            <a:ext cx="7272808"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rgbClr val="1F497D"/>
                </a:solidFill>
              </a:rPr>
              <a:t>Criteri per la valutazione del personale </a:t>
            </a:r>
            <a:r>
              <a:rPr lang="it-IT" sz="2800" b="1" dirty="0">
                <a:solidFill>
                  <a:srgbClr val="1F497D"/>
                </a:solidFill>
              </a:rPr>
              <a:t>docente </a:t>
            </a:r>
            <a:r>
              <a:rPr lang="it-IT" sz="2800" b="1" dirty="0" smtClean="0">
                <a:solidFill>
                  <a:srgbClr val="1F497D"/>
                </a:solidFill>
              </a:rPr>
              <a:t>in periodo </a:t>
            </a:r>
            <a:r>
              <a:rPr lang="it-IT" sz="2800" b="1" dirty="0">
                <a:solidFill>
                  <a:srgbClr val="1F497D"/>
                </a:solidFill>
              </a:rPr>
              <a:t>di formazione </a:t>
            </a:r>
            <a:r>
              <a:rPr lang="it-IT" sz="2800" b="1" dirty="0" smtClean="0">
                <a:solidFill>
                  <a:srgbClr val="1F497D"/>
                </a:solidFill>
              </a:rPr>
              <a:t>e di </a:t>
            </a:r>
            <a:r>
              <a:rPr lang="it-IT" sz="2800" b="1" dirty="0">
                <a:solidFill>
                  <a:srgbClr val="1F497D"/>
                </a:solidFill>
              </a:rPr>
              <a:t>prova</a:t>
            </a:r>
          </a:p>
        </p:txBody>
      </p:sp>
    </p:spTree>
    <p:extLst>
      <p:ext uri="{BB962C8B-B14F-4D97-AF65-F5344CB8AC3E}">
        <p14:creationId xmlns:p14="http://schemas.microsoft.com/office/powerpoint/2010/main" val="58058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ttangolo 3"/>
          <p:cNvSpPr/>
          <p:nvPr/>
        </p:nvSpPr>
        <p:spPr>
          <a:xfrm>
            <a:off x="179512" y="188640"/>
            <a:ext cx="8856984" cy="56819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606881" y="913280"/>
            <a:ext cx="7848872" cy="10081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u="sng" dirty="0" smtClean="0">
                <a:solidFill>
                  <a:schemeClr val="bg1"/>
                </a:solidFill>
              </a:rPr>
              <a:t>L’ATTIVITÀ </a:t>
            </a:r>
            <a:r>
              <a:rPr lang="it-IT" sz="2800" b="1" u="sng" dirty="0">
                <a:solidFill>
                  <a:schemeClr val="bg1"/>
                </a:solidFill>
              </a:rPr>
              <a:t>FORMATIVA  È</a:t>
            </a:r>
            <a:r>
              <a:rPr lang="it-IT" sz="2800" b="1" u="sng" dirty="0" smtClean="0">
                <a:solidFill>
                  <a:schemeClr val="bg1"/>
                </a:solidFill>
              </a:rPr>
              <a:t> </a:t>
            </a:r>
            <a:r>
              <a:rPr lang="it-IT" sz="2800" b="1" u="sng" dirty="0">
                <a:solidFill>
                  <a:schemeClr val="bg1"/>
                </a:solidFill>
              </a:rPr>
              <a:t>COMPOSTA DA 4 FASI </a:t>
            </a:r>
          </a:p>
        </p:txBody>
      </p:sp>
      <p:graphicFrame>
        <p:nvGraphicFramePr>
          <p:cNvPr id="7" name="Tabella 6"/>
          <p:cNvGraphicFramePr>
            <a:graphicFrameLocks noGrp="1"/>
          </p:cNvGraphicFramePr>
          <p:nvPr>
            <p:extLst>
              <p:ext uri="{D42A27DB-BD31-4B8C-83A1-F6EECF244321}">
                <p14:modId xmlns:p14="http://schemas.microsoft.com/office/powerpoint/2010/main" val="156002661"/>
              </p:ext>
            </p:extLst>
          </p:nvPr>
        </p:nvGraphicFramePr>
        <p:xfrm>
          <a:off x="611562" y="2420888"/>
          <a:ext cx="7848870" cy="3331240"/>
        </p:xfrm>
        <a:graphic>
          <a:graphicData uri="http://schemas.openxmlformats.org/drawingml/2006/table">
            <a:tbl>
              <a:tblPr firstRow="1" bandRow="1">
                <a:tableStyleId>{5C22544A-7EE6-4342-B048-85BDC9FD1C3A}</a:tableStyleId>
              </a:tblPr>
              <a:tblGrid>
                <a:gridCol w="1569774"/>
                <a:gridCol w="1569774"/>
                <a:gridCol w="1569774"/>
                <a:gridCol w="1569774"/>
                <a:gridCol w="1569774"/>
              </a:tblGrid>
              <a:tr h="2539121">
                <a:tc>
                  <a:txBody>
                    <a:bodyPr/>
                    <a:lstStyle/>
                    <a:p>
                      <a:r>
                        <a:rPr lang="it-IT" dirty="0" smtClean="0"/>
                        <a:t>Incontri propedeutici e di restituzione finale</a:t>
                      </a:r>
                      <a:endParaRPr lang="it-IT" dirty="0"/>
                    </a:p>
                  </a:txBody>
                  <a:tcPr>
                    <a:solidFill>
                      <a:schemeClr val="accent5">
                        <a:lumMod val="75000"/>
                      </a:schemeClr>
                    </a:solidFill>
                  </a:tcPr>
                </a:tc>
                <a:tc>
                  <a:txBody>
                    <a:bodyPr/>
                    <a:lstStyle/>
                    <a:p>
                      <a:r>
                        <a:rPr lang="it-IT" dirty="0" smtClean="0"/>
                        <a:t>Laboratori formativi dedicati</a:t>
                      </a:r>
                      <a:endParaRPr lang="it-IT" dirty="0"/>
                    </a:p>
                  </a:txBody>
                  <a:tcPr>
                    <a:solidFill>
                      <a:schemeClr val="accent5">
                        <a:lumMod val="75000"/>
                      </a:schemeClr>
                    </a:solidFill>
                  </a:tcPr>
                </a:tc>
                <a:tc>
                  <a:txBody>
                    <a:bodyPr/>
                    <a:lstStyle/>
                    <a:p>
                      <a:r>
                        <a:rPr lang="it-IT" dirty="0" smtClean="0"/>
                        <a:t>Peer to peer</a:t>
                      </a:r>
                      <a:endParaRPr lang="it-IT" dirty="0"/>
                    </a:p>
                  </a:txBody>
                  <a:tcPr>
                    <a:solidFill>
                      <a:schemeClr val="accent5">
                        <a:lumMod val="75000"/>
                      </a:schemeClr>
                    </a:solidFill>
                  </a:tcPr>
                </a:tc>
                <a:tc>
                  <a:txBody>
                    <a:bodyPr/>
                    <a:lstStyle/>
                    <a:p>
                      <a:r>
                        <a:rPr lang="it-IT" dirty="0" smtClean="0"/>
                        <a:t>Formazione on line</a:t>
                      </a:r>
                      <a:endParaRPr lang="it-IT" dirty="0"/>
                    </a:p>
                  </a:txBody>
                  <a:tcPr>
                    <a:solidFill>
                      <a:schemeClr val="accent5">
                        <a:lumMod val="75000"/>
                      </a:schemeClr>
                    </a:solidFill>
                  </a:tcPr>
                </a:tc>
                <a:tc>
                  <a:txBody>
                    <a:bodyPr/>
                    <a:lstStyle/>
                    <a:p>
                      <a:r>
                        <a:rPr lang="it-IT" dirty="0" smtClean="0"/>
                        <a:t>Totale</a:t>
                      </a:r>
                      <a:endParaRPr lang="it-IT" dirty="0"/>
                    </a:p>
                  </a:txBody>
                  <a:tcPr>
                    <a:solidFill>
                      <a:schemeClr val="accent5">
                        <a:lumMod val="75000"/>
                      </a:schemeClr>
                    </a:solidFill>
                  </a:tcPr>
                </a:tc>
              </a:tr>
              <a:tr h="792119">
                <a:tc>
                  <a:txBody>
                    <a:bodyPr/>
                    <a:lstStyle/>
                    <a:p>
                      <a:r>
                        <a:rPr lang="it-IT" dirty="0" smtClean="0"/>
                        <a:t>6 ore</a:t>
                      </a:r>
                      <a:endParaRPr lang="it-IT" dirty="0"/>
                    </a:p>
                  </a:txBody>
                  <a:tcPr>
                    <a:solidFill>
                      <a:schemeClr val="accent5">
                        <a:lumMod val="60000"/>
                        <a:lumOff val="40000"/>
                      </a:schemeClr>
                    </a:solidFill>
                  </a:tcPr>
                </a:tc>
                <a:tc>
                  <a:txBody>
                    <a:bodyPr/>
                    <a:lstStyle/>
                    <a:p>
                      <a:r>
                        <a:rPr lang="it-IT" dirty="0" smtClean="0"/>
                        <a:t>12 ore</a:t>
                      </a:r>
                      <a:endParaRPr lang="it-IT" dirty="0"/>
                    </a:p>
                  </a:txBody>
                  <a:tcPr>
                    <a:solidFill>
                      <a:schemeClr val="accent5">
                        <a:lumMod val="60000"/>
                        <a:lumOff val="40000"/>
                      </a:schemeClr>
                    </a:solidFill>
                  </a:tcPr>
                </a:tc>
                <a:tc>
                  <a:txBody>
                    <a:bodyPr/>
                    <a:lstStyle/>
                    <a:p>
                      <a:r>
                        <a:rPr lang="it-IT" dirty="0" smtClean="0"/>
                        <a:t>12 ore</a:t>
                      </a:r>
                      <a:endParaRPr lang="it-IT" dirty="0"/>
                    </a:p>
                  </a:txBody>
                  <a:tcPr>
                    <a:solidFill>
                      <a:schemeClr val="accent5">
                        <a:lumMod val="60000"/>
                        <a:lumOff val="40000"/>
                      </a:schemeClr>
                    </a:solidFill>
                  </a:tcPr>
                </a:tc>
                <a:tc>
                  <a:txBody>
                    <a:bodyPr/>
                    <a:lstStyle/>
                    <a:p>
                      <a:r>
                        <a:rPr lang="it-IT" dirty="0" smtClean="0"/>
                        <a:t>20 ore</a:t>
                      </a:r>
                      <a:endParaRPr lang="it-IT" dirty="0"/>
                    </a:p>
                  </a:txBody>
                  <a:tcPr>
                    <a:solidFill>
                      <a:schemeClr val="accent5">
                        <a:lumMod val="60000"/>
                        <a:lumOff val="40000"/>
                      </a:schemeClr>
                    </a:solidFill>
                  </a:tcPr>
                </a:tc>
                <a:tc>
                  <a:txBody>
                    <a:bodyPr/>
                    <a:lstStyle/>
                    <a:p>
                      <a:r>
                        <a:rPr lang="it-IT" dirty="0" smtClean="0"/>
                        <a:t>50 ore</a:t>
                      </a:r>
                      <a:endParaRPr lang="it-IT" dirty="0"/>
                    </a:p>
                  </a:txBody>
                  <a:tcPr>
                    <a:solidFill>
                      <a:schemeClr val="accent5">
                        <a:lumMod val="60000"/>
                        <a:lumOff val="40000"/>
                      </a:schemeClr>
                    </a:solidFill>
                  </a:tcPr>
                </a:tc>
              </a:tr>
            </a:tbl>
          </a:graphicData>
        </a:graphic>
      </p:graphicFrame>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496" y="5870568"/>
            <a:ext cx="1905000" cy="828675"/>
          </a:xfrm>
          <a:prstGeom prst="rect">
            <a:avLst/>
          </a:prstGeom>
        </p:spPr>
      </p:pic>
      <p:sp>
        <p:nvSpPr>
          <p:cNvPr id="2" name="Rettangolo 1"/>
          <p:cNvSpPr/>
          <p:nvPr/>
        </p:nvSpPr>
        <p:spPr>
          <a:xfrm>
            <a:off x="395536" y="5915573"/>
            <a:ext cx="2338525" cy="646331"/>
          </a:xfrm>
          <a:prstGeom prst="rect">
            <a:avLst/>
          </a:prstGeom>
        </p:spPr>
        <p:txBody>
          <a:bodyPr wrap="none">
            <a:spAutoFit/>
          </a:bodyPr>
          <a:lstStyle/>
          <a:p>
            <a:r>
              <a:rPr lang="it-IT" dirty="0">
                <a:solidFill>
                  <a:schemeClr val="tx2"/>
                </a:solidFill>
              </a:rPr>
              <a:t> </a:t>
            </a:r>
            <a:endParaRPr lang="it-IT" dirty="0" smtClean="0">
              <a:solidFill>
                <a:schemeClr val="tx2"/>
              </a:solidFill>
            </a:endParaRPr>
          </a:p>
          <a:p>
            <a:r>
              <a:rPr lang="it-IT" u="sng" dirty="0" smtClean="0">
                <a:solidFill>
                  <a:schemeClr val="tx2"/>
                </a:solidFill>
              </a:rPr>
              <a:t>(</a:t>
            </a:r>
            <a:r>
              <a:rPr lang="it-IT" u="sng" dirty="0">
                <a:solidFill>
                  <a:schemeClr val="tx2"/>
                </a:solidFill>
              </a:rPr>
              <a:t>art. 6 D.M. 850/2015</a:t>
            </a:r>
            <a:r>
              <a:rPr lang="it-IT" dirty="0">
                <a:solidFill>
                  <a:schemeClr val="tx2"/>
                </a:solidFill>
              </a:rPr>
              <a:t>) </a:t>
            </a:r>
          </a:p>
        </p:txBody>
      </p:sp>
    </p:spTree>
    <p:extLst>
      <p:ext uri="{BB962C8B-B14F-4D97-AF65-F5344CB8AC3E}">
        <p14:creationId xmlns:p14="http://schemas.microsoft.com/office/powerpoint/2010/main" val="537704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60648"/>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it-IT" dirty="0" smtClean="0">
              <a:solidFill>
                <a:schemeClr val="tx2"/>
              </a:solidFill>
            </a:endParaRPr>
          </a:p>
          <a:p>
            <a:endParaRPr lang="it-IT" sz="2000" i="1" dirty="0" smtClean="0">
              <a:solidFill>
                <a:srgbClr val="002060"/>
              </a:solidFill>
            </a:endParaRPr>
          </a:p>
          <a:p>
            <a:endParaRPr lang="it-IT" sz="2000" i="1" dirty="0">
              <a:solidFill>
                <a:srgbClr val="002060"/>
              </a:solidFill>
            </a:endParaRPr>
          </a:p>
          <a:p>
            <a:endParaRPr lang="it-IT" sz="2000" i="1" dirty="0" smtClean="0">
              <a:solidFill>
                <a:srgbClr val="002060"/>
              </a:solidFill>
            </a:endParaRPr>
          </a:p>
          <a:p>
            <a:pPr marL="457200" indent="-457200">
              <a:buAutoNum type="arabicPeriod"/>
            </a:pPr>
            <a:r>
              <a:rPr lang="it-IT" sz="2000" i="1" dirty="0" smtClean="0">
                <a:solidFill>
                  <a:srgbClr val="002060"/>
                </a:solidFill>
              </a:rPr>
              <a:t>L’amministrazione </a:t>
            </a:r>
            <a:r>
              <a:rPr lang="it-IT" sz="2000" i="1" dirty="0">
                <a:solidFill>
                  <a:srgbClr val="002060"/>
                </a:solidFill>
              </a:rPr>
              <a:t>scolastica territoriale organizza almeno un incontro formativo propedeutico, con i docenti neo-assunti, a livello di ambito territoriale, finalizzato a illustrare le modalità generali del percorso di formazione generale, il profilo professionale atteso, le innovazioni in atto nella scuola e un incontro conclusivo, finalizzato a compiere una valutazione complessiva dell’azione formativa realizzata. </a:t>
            </a:r>
            <a:endParaRPr lang="it-IT" sz="2000" i="1" dirty="0" smtClean="0">
              <a:solidFill>
                <a:srgbClr val="002060"/>
              </a:solidFill>
            </a:endParaRPr>
          </a:p>
          <a:p>
            <a:pPr marL="457200" indent="-457200">
              <a:buAutoNum type="arabicPeriod"/>
            </a:pPr>
            <a:r>
              <a:rPr lang="it-IT" sz="2000" i="1" dirty="0" smtClean="0">
                <a:solidFill>
                  <a:srgbClr val="002060"/>
                </a:solidFill>
              </a:rPr>
              <a:t>Agli </a:t>
            </a:r>
            <a:r>
              <a:rPr lang="it-IT" sz="2000" i="1" dirty="0">
                <a:solidFill>
                  <a:srgbClr val="002060"/>
                </a:solidFill>
              </a:rPr>
              <a:t>incontri plenari inziali e conclusivi è dedicato un monte ore di norma non superiore a 6 ore complessive.</a:t>
            </a:r>
            <a:endParaRPr lang="it-IT" sz="2000" i="1" dirty="0" smtClean="0">
              <a:solidFill>
                <a:srgbClr val="002060"/>
              </a:solidFill>
            </a:endParaRPr>
          </a:p>
          <a:p>
            <a:pPr marL="285750" indent="-285750">
              <a:buFont typeface="Arial" panose="020B0604020202020204" pitchFamily="34" charset="0"/>
              <a:buChar char="•"/>
            </a:pPr>
            <a:endParaRPr lang="it-IT" sz="2000" dirty="0">
              <a:solidFill>
                <a:schemeClr val="tx2"/>
              </a:solidFill>
            </a:endParaRPr>
          </a:p>
          <a:p>
            <a:pPr marL="285750" indent="-285750">
              <a:buFont typeface="Arial" panose="020B0604020202020204" pitchFamily="34" charset="0"/>
              <a:buChar char="•"/>
            </a:pPr>
            <a:endParaRPr lang="it-IT" sz="2000" dirty="0">
              <a:solidFill>
                <a:schemeClr val="tx2"/>
              </a:solidFill>
            </a:endParaRPr>
          </a:p>
          <a:p>
            <a:r>
              <a:rPr lang="it-IT" sz="2000" dirty="0">
                <a:solidFill>
                  <a:schemeClr val="tx2"/>
                </a:solidFill>
              </a:rPr>
              <a:t> </a:t>
            </a:r>
            <a:r>
              <a:rPr lang="it-IT" sz="2000" u="sng" dirty="0" smtClean="0">
                <a:solidFill>
                  <a:schemeClr val="tx2"/>
                </a:solidFill>
              </a:rPr>
              <a:t>(art</a:t>
            </a:r>
            <a:r>
              <a:rPr lang="it-IT" sz="2000" u="sng" dirty="0">
                <a:solidFill>
                  <a:schemeClr val="tx2"/>
                </a:solidFill>
              </a:rPr>
              <a:t>. </a:t>
            </a:r>
            <a:r>
              <a:rPr lang="it-IT" sz="2000" u="sng" dirty="0" smtClean="0">
                <a:solidFill>
                  <a:schemeClr val="tx2"/>
                </a:solidFill>
              </a:rPr>
              <a:t>7 </a:t>
            </a:r>
            <a:r>
              <a:rPr lang="it-IT" sz="2000" u="sng" dirty="0">
                <a:solidFill>
                  <a:schemeClr val="tx2"/>
                </a:solidFill>
              </a:rPr>
              <a:t>D.M. 850/2015</a:t>
            </a:r>
            <a:r>
              <a:rPr lang="it-IT" sz="2000" dirty="0">
                <a:solidFill>
                  <a:schemeClr val="tx2"/>
                </a:solidFill>
              </a:rPr>
              <a:t>) </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58" y="5826884"/>
            <a:ext cx="1905000" cy="828675"/>
          </a:xfrm>
          <a:prstGeom prst="rect">
            <a:avLst/>
          </a:prstGeom>
        </p:spPr>
      </p:pic>
      <p:sp>
        <p:nvSpPr>
          <p:cNvPr id="10" name="Rettangolo 9"/>
          <p:cNvSpPr/>
          <p:nvPr/>
        </p:nvSpPr>
        <p:spPr>
          <a:xfrm>
            <a:off x="683568" y="548680"/>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dirty="0">
                <a:solidFill>
                  <a:srgbClr val="002060"/>
                </a:solidFill>
              </a:rPr>
              <a:t>Incontri propedeutici e di restituzione finale</a:t>
            </a:r>
            <a:endParaRPr lang="it-IT" sz="2800" b="1" dirty="0">
              <a:solidFill>
                <a:srgbClr val="002060"/>
              </a:solidFill>
            </a:endParaRPr>
          </a:p>
        </p:txBody>
      </p:sp>
    </p:spTree>
    <p:extLst>
      <p:ext uri="{BB962C8B-B14F-4D97-AF65-F5344CB8AC3E}">
        <p14:creationId xmlns:p14="http://schemas.microsoft.com/office/powerpoint/2010/main" val="252341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60648"/>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it-IT" dirty="0" smtClean="0">
              <a:solidFill>
                <a:schemeClr val="tx2"/>
              </a:solidFill>
            </a:endParaRPr>
          </a:p>
          <a:p>
            <a:endParaRPr lang="it-IT" sz="2000" i="1" dirty="0" smtClean="0">
              <a:solidFill>
                <a:srgbClr val="002060"/>
              </a:solidFill>
            </a:endParaRPr>
          </a:p>
          <a:p>
            <a:endParaRPr lang="it-IT" sz="2000" i="1" dirty="0">
              <a:solidFill>
                <a:srgbClr val="002060"/>
              </a:solidFill>
            </a:endParaRPr>
          </a:p>
          <a:p>
            <a:endParaRPr lang="it-IT" sz="2000" i="1" dirty="0" smtClean="0">
              <a:solidFill>
                <a:srgbClr val="002060"/>
              </a:solidFill>
            </a:endParaRPr>
          </a:p>
          <a:p>
            <a:pPr marL="457200" indent="-457200">
              <a:buAutoNum type="arabicPeriod"/>
            </a:pPr>
            <a:r>
              <a:rPr lang="it-IT" sz="2000" i="1" dirty="0" smtClean="0">
                <a:solidFill>
                  <a:srgbClr val="002060"/>
                </a:solidFill>
              </a:rPr>
              <a:t>[…] Le </a:t>
            </a:r>
            <a:r>
              <a:rPr lang="it-IT" sz="2000" i="1" dirty="0">
                <a:solidFill>
                  <a:srgbClr val="002060"/>
                </a:solidFill>
              </a:rPr>
              <a:t>iniziative si caratterizzano per l’adozione di metodologie laboratoriali (di scambio professionale, ricerca-azione, rielaborazione e produzione di sequenze didattiche) e per i contenuti strettamente attinenti all’insegnamento. </a:t>
            </a:r>
            <a:endParaRPr lang="it-IT" sz="2000" i="1" dirty="0" smtClean="0">
              <a:solidFill>
                <a:srgbClr val="002060"/>
              </a:solidFill>
            </a:endParaRPr>
          </a:p>
          <a:p>
            <a:pPr marL="457200" indent="-457200">
              <a:buAutoNum type="arabicPeriod"/>
            </a:pPr>
            <a:r>
              <a:rPr lang="it-IT" sz="2000" i="1" dirty="0" smtClean="0">
                <a:solidFill>
                  <a:srgbClr val="002060"/>
                </a:solidFill>
              </a:rPr>
              <a:t>Ogni </a:t>
            </a:r>
            <a:r>
              <a:rPr lang="it-IT" sz="2000" i="1" dirty="0">
                <a:solidFill>
                  <a:srgbClr val="002060"/>
                </a:solidFill>
              </a:rPr>
              <a:t>docente neo-assunto, in conseguenza del patto per lo sviluppo professionale </a:t>
            </a:r>
            <a:r>
              <a:rPr lang="it-IT" sz="2000" i="1" dirty="0" smtClean="0">
                <a:solidFill>
                  <a:srgbClr val="002060"/>
                </a:solidFill>
              </a:rPr>
              <a:t>… segue </a:t>
            </a:r>
            <a:r>
              <a:rPr lang="it-IT" sz="2000" i="1" dirty="0">
                <a:solidFill>
                  <a:srgbClr val="002060"/>
                </a:solidFill>
              </a:rPr>
              <a:t>obbligatoriamente laboratori formativi per complessive 12 ore di </a:t>
            </a:r>
            <a:r>
              <a:rPr lang="it-IT" sz="2000" i="1" dirty="0" smtClean="0">
                <a:solidFill>
                  <a:srgbClr val="002060"/>
                </a:solidFill>
              </a:rPr>
              <a:t>attività</a:t>
            </a:r>
            <a:r>
              <a:rPr lang="it-IT" sz="2000" i="1" dirty="0">
                <a:solidFill>
                  <a:srgbClr val="002060"/>
                </a:solidFill>
              </a:rPr>
              <a:t> </a:t>
            </a:r>
            <a:r>
              <a:rPr lang="it-IT" sz="2000" i="1" dirty="0" smtClean="0">
                <a:solidFill>
                  <a:srgbClr val="002060"/>
                </a:solidFill>
              </a:rPr>
              <a:t>[…]. </a:t>
            </a:r>
          </a:p>
          <a:p>
            <a:pPr marL="457200" indent="-457200">
              <a:buAutoNum type="arabicPeriod"/>
            </a:pPr>
            <a:r>
              <a:rPr lang="it-IT" sz="2000" i="1" dirty="0" smtClean="0">
                <a:solidFill>
                  <a:srgbClr val="002060"/>
                </a:solidFill>
              </a:rPr>
              <a:t>Le </a:t>
            </a:r>
            <a:r>
              <a:rPr lang="it-IT" sz="2000" i="1" dirty="0">
                <a:solidFill>
                  <a:srgbClr val="002060"/>
                </a:solidFill>
              </a:rPr>
              <a:t>attività </a:t>
            </a:r>
            <a:r>
              <a:rPr lang="it-IT" sz="2000" i="1" dirty="0" smtClean="0">
                <a:solidFill>
                  <a:srgbClr val="002060"/>
                </a:solidFill>
              </a:rPr>
              <a:t>[…] </a:t>
            </a:r>
            <a:r>
              <a:rPr lang="it-IT" sz="2000" i="1" dirty="0">
                <a:solidFill>
                  <a:srgbClr val="002060"/>
                </a:solidFill>
              </a:rPr>
              <a:t>si articolano, di norma, in 4 incontri in presenza della durata di 3 ore. E’ prevista l’elaborazione di documentazione e attività di ricerca, validata dal docente coordinatore del laboratorio. Tale documentazione è inserita dal docente neo-assunto nel portfolio professionale di cui all’articolo </a:t>
            </a:r>
            <a:r>
              <a:rPr lang="it-IT" sz="2000" i="1" dirty="0" smtClean="0">
                <a:solidFill>
                  <a:srgbClr val="002060"/>
                </a:solidFill>
              </a:rPr>
              <a:t>11.</a:t>
            </a:r>
            <a:endParaRPr lang="it-IT" sz="2000" i="1" dirty="0">
              <a:solidFill>
                <a:srgbClr val="002060"/>
              </a:solidFill>
            </a:endParaRPr>
          </a:p>
          <a:p>
            <a:pPr marL="285750" indent="-285750">
              <a:buFont typeface="Arial" panose="020B0604020202020204" pitchFamily="34" charset="0"/>
              <a:buChar char="•"/>
            </a:pPr>
            <a:endParaRPr lang="it-IT" sz="2000" dirty="0">
              <a:solidFill>
                <a:schemeClr val="tx2"/>
              </a:solidFill>
            </a:endParaRPr>
          </a:p>
          <a:p>
            <a:r>
              <a:rPr lang="it-IT" sz="2000" dirty="0">
                <a:solidFill>
                  <a:schemeClr val="tx2"/>
                </a:solidFill>
              </a:rPr>
              <a:t> </a:t>
            </a:r>
            <a:r>
              <a:rPr lang="it-IT" sz="2000" u="sng" dirty="0" smtClean="0">
                <a:solidFill>
                  <a:schemeClr val="tx2"/>
                </a:solidFill>
              </a:rPr>
              <a:t>(art</a:t>
            </a:r>
            <a:r>
              <a:rPr lang="it-IT" sz="2000" u="sng" dirty="0">
                <a:solidFill>
                  <a:schemeClr val="tx2"/>
                </a:solidFill>
              </a:rPr>
              <a:t>. 8</a:t>
            </a:r>
            <a:r>
              <a:rPr lang="it-IT" sz="2000" u="sng" dirty="0" smtClean="0">
                <a:solidFill>
                  <a:schemeClr val="tx2"/>
                </a:solidFill>
              </a:rPr>
              <a:t> </a:t>
            </a:r>
            <a:r>
              <a:rPr lang="it-IT" sz="2000" u="sng" dirty="0">
                <a:solidFill>
                  <a:schemeClr val="tx2"/>
                </a:solidFill>
              </a:rPr>
              <a:t>D.M. 850/2015</a:t>
            </a:r>
            <a:r>
              <a:rPr lang="it-IT" sz="2000" dirty="0">
                <a:solidFill>
                  <a:schemeClr val="tx2"/>
                </a:solidFill>
              </a:rPr>
              <a:t>) </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58" y="5826884"/>
            <a:ext cx="1905000" cy="828675"/>
          </a:xfrm>
          <a:prstGeom prst="rect">
            <a:avLst/>
          </a:prstGeom>
        </p:spPr>
      </p:pic>
      <p:sp>
        <p:nvSpPr>
          <p:cNvPr id="10" name="Rettangolo 9"/>
          <p:cNvSpPr/>
          <p:nvPr/>
        </p:nvSpPr>
        <p:spPr>
          <a:xfrm>
            <a:off x="683568" y="548680"/>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dirty="0" smtClean="0">
                <a:solidFill>
                  <a:srgbClr val="002060"/>
                </a:solidFill>
              </a:rPr>
              <a:t>Laboratori formativi</a:t>
            </a:r>
            <a:endParaRPr lang="it-IT" sz="2800" b="1" dirty="0">
              <a:solidFill>
                <a:srgbClr val="002060"/>
              </a:solidFill>
            </a:endParaRPr>
          </a:p>
        </p:txBody>
      </p:sp>
    </p:spTree>
    <p:extLst>
      <p:ext uri="{BB962C8B-B14F-4D97-AF65-F5344CB8AC3E}">
        <p14:creationId xmlns:p14="http://schemas.microsoft.com/office/powerpoint/2010/main" val="386798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60648"/>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it-IT" dirty="0" smtClean="0">
              <a:solidFill>
                <a:schemeClr val="tx2"/>
              </a:solidFill>
            </a:endParaRPr>
          </a:p>
          <a:p>
            <a:endParaRPr lang="it-IT" sz="2000" i="1" dirty="0" smtClean="0">
              <a:solidFill>
                <a:srgbClr val="002060"/>
              </a:solidFill>
            </a:endParaRPr>
          </a:p>
          <a:p>
            <a:endParaRPr lang="it-IT" sz="2000" i="1" dirty="0">
              <a:solidFill>
                <a:srgbClr val="002060"/>
              </a:solidFill>
            </a:endParaRPr>
          </a:p>
          <a:p>
            <a:r>
              <a:rPr lang="it-IT" sz="2000" i="1" dirty="0" smtClean="0">
                <a:solidFill>
                  <a:srgbClr val="002060"/>
                </a:solidFill>
              </a:rPr>
              <a:t>4</a:t>
            </a:r>
            <a:r>
              <a:rPr lang="it-IT" sz="2000" i="1" dirty="0">
                <a:solidFill>
                  <a:srgbClr val="002060"/>
                </a:solidFill>
              </a:rPr>
              <a:t>. Ai fini della strutturazione dei laboratori formativi sono individuate le seguenti aree trasversali: </a:t>
            </a:r>
            <a:endParaRPr lang="it-IT" sz="2000" i="1" dirty="0" smtClean="0">
              <a:solidFill>
                <a:srgbClr val="002060"/>
              </a:solidFill>
            </a:endParaRPr>
          </a:p>
          <a:p>
            <a:pPr marL="457200" indent="-457200">
              <a:buAutoNum type="alphaLcPeriod"/>
            </a:pPr>
            <a:r>
              <a:rPr lang="it-IT" sz="2000" i="1" dirty="0" smtClean="0">
                <a:solidFill>
                  <a:srgbClr val="002060"/>
                </a:solidFill>
              </a:rPr>
              <a:t>nuove </a:t>
            </a:r>
            <a:r>
              <a:rPr lang="it-IT" sz="2000" i="1" dirty="0">
                <a:solidFill>
                  <a:srgbClr val="002060"/>
                </a:solidFill>
              </a:rPr>
              <a:t>risorse digitali e loro impatto sulla didattica; </a:t>
            </a:r>
            <a:endParaRPr lang="it-IT" sz="2000" i="1" dirty="0" smtClean="0">
              <a:solidFill>
                <a:srgbClr val="002060"/>
              </a:solidFill>
            </a:endParaRPr>
          </a:p>
          <a:p>
            <a:pPr marL="457200" indent="-457200">
              <a:buAutoNum type="alphaLcPeriod"/>
            </a:pPr>
            <a:r>
              <a:rPr lang="it-IT" sz="2000" i="1" dirty="0" smtClean="0">
                <a:solidFill>
                  <a:srgbClr val="002060"/>
                </a:solidFill>
              </a:rPr>
              <a:t>gestione </a:t>
            </a:r>
            <a:r>
              <a:rPr lang="it-IT" sz="2000" i="1" dirty="0">
                <a:solidFill>
                  <a:srgbClr val="002060"/>
                </a:solidFill>
              </a:rPr>
              <a:t>della classe e problematiche relazionali; </a:t>
            </a:r>
            <a:endParaRPr lang="it-IT" sz="2000" i="1" dirty="0" smtClean="0">
              <a:solidFill>
                <a:srgbClr val="002060"/>
              </a:solidFill>
            </a:endParaRPr>
          </a:p>
          <a:p>
            <a:pPr marL="457200" indent="-457200">
              <a:buAutoNum type="alphaLcPeriod"/>
            </a:pPr>
            <a:r>
              <a:rPr lang="it-IT" sz="2000" i="1" dirty="0" smtClean="0">
                <a:solidFill>
                  <a:srgbClr val="002060"/>
                </a:solidFill>
              </a:rPr>
              <a:t>valutazione </a:t>
            </a:r>
            <a:r>
              <a:rPr lang="it-IT" sz="2000" i="1" dirty="0">
                <a:solidFill>
                  <a:srgbClr val="002060"/>
                </a:solidFill>
              </a:rPr>
              <a:t>didattica e valutazione di sistema (autovalutazione e miglioramento); </a:t>
            </a:r>
            <a:endParaRPr lang="it-IT" sz="2000" i="1" dirty="0" smtClean="0">
              <a:solidFill>
                <a:srgbClr val="002060"/>
              </a:solidFill>
            </a:endParaRPr>
          </a:p>
          <a:p>
            <a:pPr marL="457200" indent="-457200">
              <a:buAutoNum type="alphaLcPeriod"/>
            </a:pPr>
            <a:r>
              <a:rPr lang="it-IT" sz="2000" i="1" dirty="0" smtClean="0">
                <a:solidFill>
                  <a:srgbClr val="002060"/>
                </a:solidFill>
              </a:rPr>
              <a:t>bisogni </a:t>
            </a:r>
            <a:r>
              <a:rPr lang="it-IT" sz="2000" i="1" dirty="0">
                <a:solidFill>
                  <a:srgbClr val="002060"/>
                </a:solidFill>
              </a:rPr>
              <a:t>educativi speciali; </a:t>
            </a:r>
            <a:endParaRPr lang="it-IT" sz="2000" i="1" dirty="0" smtClean="0">
              <a:solidFill>
                <a:srgbClr val="002060"/>
              </a:solidFill>
            </a:endParaRPr>
          </a:p>
          <a:p>
            <a:pPr marL="457200" indent="-457200">
              <a:buAutoNum type="alphaLcPeriod"/>
            </a:pPr>
            <a:r>
              <a:rPr lang="it-IT" sz="2000" i="1" dirty="0" smtClean="0">
                <a:solidFill>
                  <a:srgbClr val="002060"/>
                </a:solidFill>
              </a:rPr>
              <a:t>contrasto </a:t>
            </a:r>
            <a:r>
              <a:rPr lang="it-IT" sz="2000" i="1" dirty="0">
                <a:solidFill>
                  <a:srgbClr val="002060"/>
                </a:solidFill>
              </a:rPr>
              <a:t>alla dispersione scolastica; </a:t>
            </a:r>
            <a:endParaRPr lang="it-IT" sz="2000" i="1" dirty="0" smtClean="0">
              <a:solidFill>
                <a:srgbClr val="002060"/>
              </a:solidFill>
            </a:endParaRPr>
          </a:p>
          <a:p>
            <a:pPr marL="457200" indent="-457200">
              <a:buAutoNum type="alphaLcPeriod"/>
            </a:pPr>
            <a:r>
              <a:rPr lang="it-IT" sz="2000" i="1" dirty="0" smtClean="0">
                <a:solidFill>
                  <a:srgbClr val="002060"/>
                </a:solidFill>
              </a:rPr>
              <a:t>inclusione </a:t>
            </a:r>
            <a:r>
              <a:rPr lang="it-IT" sz="2000" i="1" dirty="0">
                <a:solidFill>
                  <a:srgbClr val="002060"/>
                </a:solidFill>
              </a:rPr>
              <a:t>sociale e dinamiche interculturali; </a:t>
            </a:r>
            <a:endParaRPr lang="it-IT" sz="2000" i="1" dirty="0" smtClean="0">
              <a:solidFill>
                <a:srgbClr val="002060"/>
              </a:solidFill>
            </a:endParaRPr>
          </a:p>
          <a:p>
            <a:pPr marL="457200" indent="-457200">
              <a:buAutoNum type="alphaLcPeriod"/>
            </a:pPr>
            <a:r>
              <a:rPr lang="it-IT" sz="2000" i="1" dirty="0" smtClean="0">
                <a:solidFill>
                  <a:srgbClr val="002060"/>
                </a:solidFill>
              </a:rPr>
              <a:t>orientamento </a:t>
            </a:r>
            <a:r>
              <a:rPr lang="it-IT" sz="2000" i="1" dirty="0">
                <a:solidFill>
                  <a:srgbClr val="002060"/>
                </a:solidFill>
              </a:rPr>
              <a:t>e alternanza scuola-lavoro; </a:t>
            </a:r>
            <a:endParaRPr lang="it-IT" sz="2000" i="1" dirty="0" smtClean="0">
              <a:solidFill>
                <a:srgbClr val="002060"/>
              </a:solidFill>
            </a:endParaRPr>
          </a:p>
          <a:p>
            <a:pPr marL="457200" indent="-457200">
              <a:buAutoNum type="alphaLcPeriod"/>
            </a:pPr>
            <a:r>
              <a:rPr lang="it-IT" sz="2000" i="1" dirty="0" smtClean="0">
                <a:solidFill>
                  <a:srgbClr val="002060"/>
                </a:solidFill>
              </a:rPr>
              <a:t>buone </a:t>
            </a:r>
            <a:r>
              <a:rPr lang="it-IT" sz="2000" i="1" dirty="0">
                <a:solidFill>
                  <a:srgbClr val="002060"/>
                </a:solidFill>
              </a:rPr>
              <a:t>pratiche di didattiche disciplinari. </a:t>
            </a:r>
            <a:endParaRPr lang="it-IT" sz="2000" i="1" dirty="0" smtClean="0">
              <a:solidFill>
                <a:srgbClr val="002060"/>
              </a:solidFill>
            </a:endParaRPr>
          </a:p>
          <a:p>
            <a:r>
              <a:rPr lang="it-IT" sz="2000" i="1" dirty="0" smtClean="0">
                <a:solidFill>
                  <a:srgbClr val="002060"/>
                </a:solidFill>
              </a:rPr>
              <a:t>Altri </a:t>
            </a:r>
            <a:r>
              <a:rPr lang="it-IT" sz="2000" i="1" dirty="0">
                <a:solidFill>
                  <a:srgbClr val="002060"/>
                </a:solidFill>
              </a:rPr>
              <a:t>temi potranno essere inseriti in base a bisogni formativi specifici dei diversi contesti territoriale e con riferimento alle diverse tipologie di insegnamento. </a:t>
            </a:r>
          </a:p>
          <a:p>
            <a:r>
              <a:rPr lang="it-IT" sz="2000" dirty="0">
                <a:solidFill>
                  <a:schemeClr val="tx2"/>
                </a:solidFill>
              </a:rPr>
              <a:t> </a:t>
            </a:r>
            <a:endParaRPr lang="it-IT" sz="2000" dirty="0" smtClean="0">
              <a:solidFill>
                <a:schemeClr val="tx2"/>
              </a:solidFill>
            </a:endParaRPr>
          </a:p>
          <a:p>
            <a:r>
              <a:rPr lang="it-IT" sz="2000" u="sng" dirty="0" smtClean="0">
                <a:solidFill>
                  <a:schemeClr val="tx2"/>
                </a:solidFill>
              </a:rPr>
              <a:t>(art</a:t>
            </a:r>
            <a:r>
              <a:rPr lang="it-IT" sz="2000" u="sng" dirty="0">
                <a:solidFill>
                  <a:schemeClr val="tx2"/>
                </a:solidFill>
              </a:rPr>
              <a:t>. 8</a:t>
            </a:r>
            <a:r>
              <a:rPr lang="it-IT" sz="2000" u="sng" dirty="0" smtClean="0">
                <a:solidFill>
                  <a:schemeClr val="tx2"/>
                </a:solidFill>
              </a:rPr>
              <a:t> </a:t>
            </a:r>
            <a:r>
              <a:rPr lang="it-IT" sz="2000" u="sng" dirty="0">
                <a:solidFill>
                  <a:schemeClr val="tx2"/>
                </a:solidFill>
              </a:rPr>
              <a:t>D.M. 850/2015</a:t>
            </a:r>
            <a:r>
              <a:rPr lang="it-IT" sz="2000" dirty="0">
                <a:solidFill>
                  <a:schemeClr val="tx2"/>
                </a:solidFill>
              </a:rPr>
              <a:t>) </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58" y="5826884"/>
            <a:ext cx="1905000" cy="828675"/>
          </a:xfrm>
          <a:prstGeom prst="rect">
            <a:avLst/>
          </a:prstGeom>
        </p:spPr>
      </p:pic>
      <p:sp>
        <p:nvSpPr>
          <p:cNvPr id="10" name="Rettangolo 9"/>
          <p:cNvSpPr/>
          <p:nvPr/>
        </p:nvSpPr>
        <p:spPr>
          <a:xfrm>
            <a:off x="683568" y="548680"/>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dirty="0" smtClean="0">
                <a:solidFill>
                  <a:srgbClr val="002060"/>
                </a:solidFill>
              </a:rPr>
              <a:t>Laboratori formativi</a:t>
            </a:r>
            <a:endParaRPr lang="it-IT" sz="2800" b="1" dirty="0">
              <a:solidFill>
                <a:srgbClr val="002060"/>
              </a:solidFill>
            </a:endParaRPr>
          </a:p>
        </p:txBody>
      </p:sp>
    </p:spTree>
    <p:extLst>
      <p:ext uri="{BB962C8B-B14F-4D97-AF65-F5344CB8AC3E}">
        <p14:creationId xmlns:p14="http://schemas.microsoft.com/office/powerpoint/2010/main" val="1113291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7301" y="227596"/>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dirty="0" smtClean="0">
              <a:solidFill>
                <a:srgbClr val="002060"/>
              </a:solidFill>
            </a:endParaRPr>
          </a:p>
          <a:p>
            <a:r>
              <a:rPr lang="it-IT" sz="2000" dirty="0" smtClean="0">
                <a:solidFill>
                  <a:srgbClr val="002060"/>
                </a:solidFill>
              </a:rPr>
              <a:t>È previsto l’impegno ad organizzare almeno un laboratorio sui </a:t>
            </a:r>
            <a:r>
              <a:rPr lang="it-IT" sz="2000" b="1" u="sng" dirty="0" smtClean="0">
                <a:solidFill>
                  <a:srgbClr val="002060"/>
                </a:solidFill>
              </a:rPr>
              <a:t>temi dello sviluppo sostenibile</a:t>
            </a:r>
            <a:r>
              <a:rPr lang="it-IT" sz="2000" dirty="0" smtClean="0">
                <a:solidFill>
                  <a:srgbClr val="002060"/>
                </a:solidFill>
              </a:rPr>
              <a:t>.</a:t>
            </a:r>
          </a:p>
          <a:p>
            <a:endParaRPr lang="it-IT" sz="2000" dirty="0">
              <a:solidFill>
                <a:srgbClr val="002060"/>
              </a:solidFill>
            </a:endParaRPr>
          </a:p>
          <a:p>
            <a:endParaRPr lang="it-IT" sz="2000" dirty="0" smtClean="0">
              <a:solidFill>
                <a:srgbClr val="002060"/>
              </a:solidFill>
            </a:endParaRPr>
          </a:p>
          <a:p>
            <a:endParaRPr lang="it-IT" sz="2000" u="sng" dirty="0">
              <a:solidFill>
                <a:srgbClr val="002060"/>
              </a:solidFill>
            </a:endParaRPr>
          </a:p>
          <a:p>
            <a:r>
              <a:rPr lang="it-IT" sz="2000" u="sng" dirty="0" smtClean="0">
                <a:solidFill>
                  <a:srgbClr val="002060"/>
                </a:solidFill>
              </a:rPr>
              <a:t>(Nota </a:t>
            </a:r>
            <a:r>
              <a:rPr lang="it-IT" sz="2000" u="sng" dirty="0">
                <a:solidFill>
                  <a:srgbClr val="002060"/>
                </a:solidFill>
              </a:rPr>
              <a:t>MIUR AOODGPER 33989 del 02 agosto </a:t>
            </a:r>
            <a:r>
              <a:rPr lang="it-IT" sz="2000" u="sng" dirty="0" smtClean="0">
                <a:solidFill>
                  <a:srgbClr val="002060"/>
                </a:solidFill>
              </a:rPr>
              <a:t>2017)</a:t>
            </a:r>
            <a:endParaRPr lang="it-IT" sz="2000" u="sng" dirty="0">
              <a:solidFill>
                <a:srgbClr val="002060"/>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269" y="5792056"/>
            <a:ext cx="1905000" cy="828675"/>
          </a:xfrm>
          <a:prstGeom prst="rect">
            <a:avLst/>
          </a:prstGeom>
        </p:spPr>
      </p:pic>
      <p:sp>
        <p:nvSpPr>
          <p:cNvPr id="10" name="Rettangolo 9"/>
          <p:cNvSpPr/>
          <p:nvPr/>
        </p:nvSpPr>
        <p:spPr>
          <a:xfrm>
            <a:off x="683568" y="548680"/>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dirty="0" smtClean="0">
                <a:solidFill>
                  <a:srgbClr val="002060"/>
                </a:solidFill>
              </a:rPr>
              <a:t>Laboratori formativi</a:t>
            </a:r>
            <a:endParaRPr lang="it-IT" sz="2800" b="1" dirty="0">
              <a:solidFill>
                <a:srgbClr val="002060"/>
              </a:solidFill>
            </a:endParaRPr>
          </a:p>
        </p:txBody>
      </p:sp>
    </p:spTree>
    <p:extLst>
      <p:ext uri="{BB962C8B-B14F-4D97-AF65-F5344CB8AC3E}">
        <p14:creationId xmlns:p14="http://schemas.microsoft.com/office/powerpoint/2010/main" val="304039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7301" y="227596"/>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dirty="0" smtClean="0">
              <a:solidFill>
                <a:srgbClr val="002060"/>
              </a:solidFill>
            </a:endParaRPr>
          </a:p>
          <a:p>
            <a:pPr algn="just"/>
            <a:r>
              <a:rPr lang="it-IT" sz="2400" dirty="0" smtClean="0">
                <a:solidFill>
                  <a:srgbClr val="002060"/>
                </a:solidFill>
              </a:rPr>
              <a:t>Le visite nelle scuole innovative potranno avere </a:t>
            </a:r>
            <a:r>
              <a:rPr lang="it-IT" sz="2400" dirty="0">
                <a:solidFill>
                  <a:srgbClr val="002060"/>
                </a:solidFill>
              </a:rPr>
              <a:t>la durata massima di due giornate di full immersion nelle scuole </a:t>
            </a:r>
            <a:r>
              <a:rPr lang="it-IT" sz="2400" dirty="0" smtClean="0">
                <a:solidFill>
                  <a:srgbClr val="002060"/>
                </a:solidFill>
              </a:rPr>
              <a:t>accoglienti. </a:t>
            </a:r>
          </a:p>
          <a:p>
            <a:pPr algn="just"/>
            <a:endParaRPr lang="it-IT" sz="2400" dirty="0" smtClean="0">
              <a:solidFill>
                <a:srgbClr val="002060"/>
              </a:solidFill>
            </a:endParaRPr>
          </a:p>
          <a:p>
            <a:pPr algn="just"/>
            <a:r>
              <a:rPr lang="it-IT" sz="2400" dirty="0" smtClean="0">
                <a:solidFill>
                  <a:srgbClr val="002060"/>
                </a:solidFill>
              </a:rPr>
              <a:t>Sostituiscono il monte-ore </a:t>
            </a:r>
            <a:r>
              <a:rPr lang="it-IT" sz="2400" dirty="0">
                <a:solidFill>
                  <a:srgbClr val="002060"/>
                </a:solidFill>
              </a:rPr>
              <a:t>dedicato ai laboratori formativi, per una durata massima di 6 ore </a:t>
            </a:r>
            <a:r>
              <a:rPr lang="it-IT" sz="2400" dirty="0" smtClean="0">
                <a:solidFill>
                  <a:srgbClr val="002060"/>
                </a:solidFill>
              </a:rPr>
              <a:t>nell’arco </a:t>
            </a:r>
            <a:r>
              <a:rPr lang="it-IT" sz="2400" dirty="0">
                <a:solidFill>
                  <a:srgbClr val="002060"/>
                </a:solidFill>
              </a:rPr>
              <a:t>di ogni giornata.</a:t>
            </a:r>
            <a:endParaRPr lang="it-IT" sz="2400" dirty="0" smtClean="0">
              <a:solidFill>
                <a:srgbClr val="002060"/>
              </a:solidFill>
            </a:endParaRPr>
          </a:p>
          <a:p>
            <a:endParaRPr lang="it-IT" sz="2000" dirty="0" smtClean="0">
              <a:solidFill>
                <a:srgbClr val="002060"/>
              </a:solidFill>
            </a:endParaRPr>
          </a:p>
          <a:p>
            <a:endParaRPr lang="it-IT" sz="2000" u="sng" dirty="0" smtClean="0">
              <a:solidFill>
                <a:srgbClr val="002060"/>
              </a:solidFill>
            </a:endParaRPr>
          </a:p>
          <a:p>
            <a:endParaRPr lang="it-IT" sz="2000" u="sng" dirty="0" smtClean="0">
              <a:solidFill>
                <a:srgbClr val="002060"/>
              </a:solidFill>
            </a:endParaRPr>
          </a:p>
          <a:p>
            <a:endParaRPr lang="it-IT" sz="2000" u="sng" dirty="0">
              <a:solidFill>
                <a:srgbClr val="002060"/>
              </a:solidFill>
            </a:endParaRPr>
          </a:p>
          <a:p>
            <a:r>
              <a:rPr lang="it-IT" sz="2000" u="sng" dirty="0" smtClean="0">
                <a:solidFill>
                  <a:srgbClr val="002060"/>
                </a:solidFill>
              </a:rPr>
              <a:t>(Nota MIUR AOODGPER 33989 del 02 agosto 2017)</a:t>
            </a:r>
            <a:endParaRPr lang="it-IT" sz="2000" u="sng" dirty="0">
              <a:solidFill>
                <a:srgbClr val="002060"/>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269" y="5806191"/>
            <a:ext cx="1905000" cy="828675"/>
          </a:xfrm>
          <a:prstGeom prst="rect">
            <a:avLst/>
          </a:prstGeom>
        </p:spPr>
      </p:pic>
      <p:sp>
        <p:nvSpPr>
          <p:cNvPr id="10" name="Rettangolo 9"/>
          <p:cNvSpPr/>
          <p:nvPr/>
        </p:nvSpPr>
        <p:spPr>
          <a:xfrm>
            <a:off x="611560" y="548680"/>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dirty="0" smtClean="0">
                <a:solidFill>
                  <a:srgbClr val="002060"/>
                </a:solidFill>
              </a:rPr>
              <a:t>Laboratori formativi e visite nelle scuole innovative</a:t>
            </a:r>
            <a:endParaRPr lang="it-IT" sz="2800" b="1" dirty="0">
              <a:solidFill>
                <a:srgbClr val="002060"/>
              </a:solidFill>
            </a:endParaRPr>
          </a:p>
        </p:txBody>
      </p:sp>
    </p:spTree>
    <p:extLst>
      <p:ext uri="{BB962C8B-B14F-4D97-AF65-F5344CB8AC3E}">
        <p14:creationId xmlns:p14="http://schemas.microsoft.com/office/powerpoint/2010/main" val="53183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60648"/>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it-IT" dirty="0" smtClean="0">
              <a:solidFill>
                <a:schemeClr val="tx2"/>
              </a:solidFill>
            </a:endParaRPr>
          </a:p>
          <a:p>
            <a:endParaRPr lang="it-IT" sz="2000" i="1" dirty="0" smtClean="0">
              <a:solidFill>
                <a:srgbClr val="002060"/>
              </a:solidFill>
            </a:endParaRPr>
          </a:p>
          <a:p>
            <a:endParaRPr lang="it-IT" sz="2000" i="1" dirty="0">
              <a:solidFill>
                <a:srgbClr val="002060"/>
              </a:solidFill>
            </a:endParaRPr>
          </a:p>
          <a:p>
            <a:pPr marL="457200" indent="-457200">
              <a:buAutoNum type="arabicPeriod"/>
            </a:pPr>
            <a:r>
              <a:rPr lang="it-IT" sz="2000" i="1" dirty="0" smtClean="0">
                <a:solidFill>
                  <a:srgbClr val="002060"/>
                </a:solidFill>
              </a:rPr>
              <a:t>L’attività </a:t>
            </a:r>
            <a:r>
              <a:rPr lang="it-IT" sz="2000" i="1" dirty="0">
                <a:solidFill>
                  <a:srgbClr val="002060"/>
                </a:solidFill>
              </a:rPr>
              <a:t>di osservazione in classe, svolta dal docente neo-assunto e dal tutor, è finalizzata al miglioramento delle pratiche didattiche, alla riflessione condivisa sugli aspetti salienti dell’azione di insegnamento. L’osservazione è focalizzata sulle modalità di conduzione delle attività e delle lezioni, sul sostegno alle motivazioni degli allievi, sulla costruzione di climi positivi e motivanti, sulle modalità di verifica formativa degli apprendimenti. </a:t>
            </a:r>
            <a:endParaRPr lang="it-IT" sz="2000" i="1" dirty="0" smtClean="0">
              <a:solidFill>
                <a:srgbClr val="002060"/>
              </a:solidFill>
            </a:endParaRPr>
          </a:p>
          <a:p>
            <a:pPr marL="457200" indent="-457200">
              <a:buAutoNum type="arabicPeriod"/>
            </a:pPr>
            <a:r>
              <a:rPr lang="it-IT" sz="2000" i="1" dirty="0" smtClean="0">
                <a:solidFill>
                  <a:srgbClr val="002060"/>
                </a:solidFill>
              </a:rPr>
              <a:t>Le </a:t>
            </a:r>
            <a:r>
              <a:rPr lang="it-IT" sz="2000" i="1" dirty="0">
                <a:solidFill>
                  <a:srgbClr val="002060"/>
                </a:solidFill>
              </a:rPr>
              <a:t>sequenze di osservazione sono oggetto di progettazione preventiva e di successivo confronto e rielaborazione con il docente tutor e sono oggetto di specifica relazione del docente neo-assunto. Alle attività di osservazione sono dedicate almeno 12 ore. </a:t>
            </a:r>
            <a:endParaRPr lang="it-IT" sz="2000" i="1" dirty="0" smtClean="0">
              <a:solidFill>
                <a:srgbClr val="002060"/>
              </a:solidFill>
            </a:endParaRPr>
          </a:p>
          <a:p>
            <a:pPr marL="457200" indent="-457200">
              <a:buAutoNum type="arabicPeriod"/>
            </a:pPr>
            <a:r>
              <a:rPr lang="it-IT" sz="2000" i="1" dirty="0" smtClean="0">
                <a:solidFill>
                  <a:srgbClr val="002060"/>
                </a:solidFill>
              </a:rPr>
              <a:t>In </a:t>
            </a:r>
            <a:r>
              <a:rPr lang="it-IT" sz="2000" i="1" dirty="0">
                <a:solidFill>
                  <a:srgbClr val="002060"/>
                </a:solidFill>
              </a:rPr>
              <a:t>relazione al patto di sviluppo professionale di cui all’articolo 5, possono essere programmati, a cura del dirigente scolastico, ulteriori momenti di osservazione in classe con altri docenti. </a:t>
            </a:r>
            <a:r>
              <a:rPr lang="it-IT" sz="2000" i="1" dirty="0" smtClean="0">
                <a:solidFill>
                  <a:srgbClr val="002060"/>
                </a:solidFill>
              </a:rPr>
              <a:t> </a:t>
            </a:r>
          </a:p>
          <a:p>
            <a:pPr marL="457200" indent="-457200">
              <a:buAutoNum type="arabicPeriod"/>
            </a:pPr>
            <a:endParaRPr lang="it-IT" sz="2000" i="1" dirty="0" smtClean="0">
              <a:solidFill>
                <a:srgbClr val="002060"/>
              </a:solidFill>
            </a:endParaRPr>
          </a:p>
          <a:p>
            <a:r>
              <a:rPr lang="it-IT" sz="2000" u="sng" dirty="0" smtClean="0">
                <a:solidFill>
                  <a:schemeClr val="tx2"/>
                </a:solidFill>
              </a:rPr>
              <a:t>(art</a:t>
            </a:r>
            <a:r>
              <a:rPr lang="it-IT" sz="2000" u="sng" dirty="0">
                <a:solidFill>
                  <a:schemeClr val="tx2"/>
                </a:solidFill>
              </a:rPr>
              <a:t>. </a:t>
            </a:r>
            <a:r>
              <a:rPr lang="it-IT" sz="2000" u="sng" dirty="0" smtClean="0">
                <a:solidFill>
                  <a:schemeClr val="tx2"/>
                </a:solidFill>
              </a:rPr>
              <a:t>9 </a:t>
            </a:r>
            <a:r>
              <a:rPr lang="it-IT" sz="2000" u="sng" dirty="0">
                <a:solidFill>
                  <a:schemeClr val="tx2"/>
                </a:solidFill>
              </a:rPr>
              <a:t>D.M. 850/2015</a:t>
            </a:r>
            <a:r>
              <a:rPr lang="it-IT" sz="2000" dirty="0">
                <a:solidFill>
                  <a:schemeClr val="tx2"/>
                </a:solidFill>
              </a:rPr>
              <a:t>) </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58" y="5826884"/>
            <a:ext cx="1905000" cy="828675"/>
          </a:xfrm>
          <a:prstGeom prst="rect">
            <a:avLst/>
          </a:prstGeom>
        </p:spPr>
      </p:pic>
      <p:sp>
        <p:nvSpPr>
          <p:cNvPr id="10" name="Rettangolo 9"/>
          <p:cNvSpPr/>
          <p:nvPr/>
        </p:nvSpPr>
        <p:spPr>
          <a:xfrm>
            <a:off x="683568" y="548680"/>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dirty="0" smtClean="0">
                <a:solidFill>
                  <a:srgbClr val="002060"/>
                </a:solidFill>
              </a:rPr>
              <a:t>Peer to peer – formazione tra pari</a:t>
            </a:r>
            <a:endParaRPr lang="it-IT" sz="2800" b="1" dirty="0">
              <a:solidFill>
                <a:srgbClr val="002060"/>
              </a:solidFill>
            </a:endParaRPr>
          </a:p>
        </p:txBody>
      </p:sp>
    </p:spTree>
    <p:extLst>
      <p:ext uri="{BB962C8B-B14F-4D97-AF65-F5344CB8AC3E}">
        <p14:creationId xmlns:p14="http://schemas.microsoft.com/office/powerpoint/2010/main" val="94000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221921"/>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921958" y="1733647"/>
            <a:ext cx="7632848" cy="31355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921958" y="1733648"/>
            <a:ext cx="7610482" cy="3139321"/>
          </a:xfrm>
          <a:prstGeom prst="rect">
            <a:avLst/>
          </a:prstGeom>
          <a:noFill/>
        </p:spPr>
        <p:txBody>
          <a:bodyPr wrap="square" rtlCol="0">
            <a:spAutoFit/>
          </a:bodyPr>
          <a:lstStyle/>
          <a:p>
            <a:r>
              <a:rPr lang="it-IT" sz="2000" dirty="0" smtClean="0">
                <a:solidFill>
                  <a:schemeClr val="tx2"/>
                </a:solidFill>
              </a:rPr>
              <a:t>12 ore:</a:t>
            </a:r>
          </a:p>
          <a:p>
            <a:endParaRPr lang="it-IT" sz="2000" dirty="0" smtClean="0">
              <a:solidFill>
                <a:schemeClr val="tx2"/>
              </a:solidFill>
            </a:endParaRPr>
          </a:p>
          <a:p>
            <a:pPr marL="285750" indent="-285750">
              <a:buFont typeface="Wingdings" panose="05000000000000000000" pitchFamily="2" charset="2"/>
              <a:buChar char="v"/>
            </a:pPr>
            <a:r>
              <a:rPr lang="it-IT" sz="2000" b="1" dirty="0" smtClean="0">
                <a:solidFill>
                  <a:schemeClr val="tx2"/>
                </a:solidFill>
              </a:rPr>
              <a:t>3 ore di progettazione condivisa</a:t>
            </a:r>
          </a:p>
          <a:p>
            <a:endParaRPr lang="it-IT" sz="2000" b="1" dirty="0">
              <a:solidFill>
                <a:schemeClr val="tx2"/>
              </a:solidFill>
            </a:endParaRPr>
          </a:p>
          <a:p>
            <a:pPr marL="285750" indent="-285750">
              <a:buFont typeface="Wingdings" panose="05000000000000000000" pitchFamily="2" charset="2"/>
              <a:buChar char="v"/>
            </a:pPr>
            <a:r>
              <a:rPr lang="it-IT" sz="2000" b="1" dirty="0" smtClean="0">
                <a:solidFill>
                  <a:schemeClr val="tx2"/>
                </a:solidFill>
              </a:rPr>
              <a:t>4 ore di osservazione del docente neo-assunto nella classe del tutor</a:t>
            </a:r>
          </a:p>
          <a:p>
            <a:endParaRPr lang="it-IT" sz="2000" b="1" dirty="0">
              <a:solidFill>
                <a:schemeClr val="tx2"/>
              </a:solidFill>
            </a:endParaRPr>
          </a:p>
          <a:p>
            <a:pPr marL="285750" indent="-285750">
              <a:buFont typeface="Wingdings" panose="05000000000000000000" pitchFamily="2" charset="2"/>
              <a:buChar char="v"/>
            </a:pPr>
            <a:r>
              <a:rPr lang="it-IT" sz="2000" b="1" dirty="0" smtClean="0">
                <a:solidFill>
                  <a:schemeClr val="tx2"/>
                </a:solidFill>
              </a:rPr>
              <a:t>4 ore di osservazione del tutor nella classe del docente neo-assunto</a:t>
            </a:r>
          </a:p>
          <a:p>
            <a:endParaRPr lang="it-IT" sz="2000" b="1" dirty="0">
              <a:solidFill>
                <a:schemeClr val="tx2"/>
              </a:solidFill>
            </a:endParaRPr>
          </a:p>
          <a:p>
            <a:pPr marL="285750" indent="-285750">
              <a:buFont typeface="Wingdings" panose="05000000000000000000" pitchFamily="2" charset="2"/>
              <a:buChar char="v"/>
            </a:pPr>
            <a:r>
              <a:rPr lang="it-IT" sz="2000" b="1" dirty="0" smtClean="0">
                <a:solidFill>
                  <a:schemeClr val="tx2"/>
                </a:solidFill>
              </a:rPr>
              <a:t>1 ora di valutazione dell’esperienza realizzata</a:t>
            </a:r>
            <a:endParaRPr lang="it-IT" sz="2000" dirty="0">
              <a:solidFill>
                <a:schemeClr val="tx2"/>
              </a:solidFill>
            </a:endParaRPr>
          </a:p>
          <a:p>
            <a:endParaRPr lang="it-IT"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627" y="5822974"/>
            <a:ext cx="1905000" cy="828675"/>
          </a:xfrm>
          <a:prstGeom prst="rect">
            <a:avLst/>
          </a:prstGeom>
        </p:spPr>
      </p:pic>
      <p:sp>
        <p:nvSpPr>
          <p:cNvPr id="9" name="Rettangolo 8"/>
          <p:cNvSpPr/>
          <p:nvPr/>
        </p:nvSpPr>
        <p:spPr>
          <a:xfrm>
            <a:off x="683568" y="404664"/>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dirty="0" smtClean="0">
                <a:solidFill>
                  <a:srgbClr val="002060"/>
                </a:solidFill>
              </a:rPr>
              <a:t>Peer to peer – formazione tra pari</a:t>
            </a:r>
            <a:endParaRPr lang="it-IT" sz="2800" b="1" dirty="0">
              <a:solidFill>
                <a:srgbClr val="002060"/>
              </a:solidFill>
            </a:endParaRPr>
          </a:p>
        </p:txBody>
      </p:sp>
    </p:spTree>
    <p:extLst>
      <p:ext uri="{BB962C8B-B14F-4D97-AF65-F5344CB8AC3E}">
        <p14:creationId xmlns:p14="http://schemas.microsoft.com/office/powerpoint/2010/main" val="2743687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60648"/>
            <a:ext cx="8640960" cy="633670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3600" dirty="0" smtClean="0">
              <a:solidFill>
                <a:schemeClr val="tx2"/>
              </a:solidFill>
            </a:endParaRPr>
          </a:p>
          <a:p>
            <a:endParaRPr lang="it-IT" sz="3600" dirty="0">
              <a:solidFill>
                <a:schemeClr val="tx2"/>
              </a:solidFill>
            </a:endParaRPr>
          </a:p>
          <a:p>
            <a:pPr marL="285750" indent="-285750">
              <a:buFont typeface="Arial" panose="020B0604020202020204" pitchFamily="34" charset="0"/>
              <a:buChar char="•"/>
            </a:pPr>
            <a:r>
              <a:rPr lang="it-IT" sz="3600" dirty="0">
                <a:solidFill>
                  <a:schemeClr val="tx2"/>
                </a:solidFill>
              </a:rPr>
              <a:t>Legge </a:t>
            </a:r>
            <a:r>
              <a:rPr lang="it-IT" sz="3600" dirty="0" smtClean="0">
                <a:solidFill>
                  <a:schemeClr val="tx2"/>
                </a:solidFill>
              </a:rPr>
              <a:t> 13 luglio 2015, n. 107</a:t>
            </a:r>
            <a:endParaRPr lang="it-IT" sz="3600" dirty="0">
              <a:solidFill>
                <a:schemeClr val="tx2"/>
              </a:solidFill>
            </a:endParaRPr>
          </a:p>
          <a:p>
            <a:pPr marL="285750" indent="-285750">
              <a:buFont typeface="Arial" panose="020B0604020202020204" pitchFamily="34" charset="0"/>
              <a:buChar char="•"/>
            </a:pPr>
            <a:endParaRPr lang="it-IT" sz="3600" dirty="0">
              <a:solidFill>
                <a:schemeClr val="tx2"/>
              </a:solidFill>
            </a:endParaRPr>
          </a:p>
          <a:p>
            <a:pPr marL="285750" indent="-285750">
              <a:buFont typeface="Arial" panose="020B0604020202020204" pitchFamily="34" charset="0"/>
              <a:buChar char="•"/>
            </a:pPr>
            <a:r>
              <a:rPr lang="it-IT" sz="3600" dirty="0">
                <a:solidFill>
                  <a:schemeClr val="tx2"/>
                </a:solidFill>
              </a:rPr>
              <a:t>D.M. </a:t>
            </a:r>
            <a:r>
              <a:rPr lang="it-IT" sz="3600" dirty="0" smtClean="0">
                <a:solidFill>
                  <a:schemeClr val="tx2"/>
                </a:solidFill>
              </a:rPr>
              <a:t>27 ottobre 2015, n. 850</a:t>
            </a:r>
            <a:endParaRPr lang="it-IT" sz="3600" dirty="0">
              <a:solidFill>
                <a:schemeClr val="tx2"/>
              </a:solidFill>
            </a:endParaRPr>
          </a:p>
          <a:p>
            <a:pPr marL="285750" indent="-285750">
              <a:buFont typeface="Arial" panose="020B0604020202020204" pitchFamily="34" charset="0"/>
              <a:buChar char="•"/>
            </a:pPr>
            <a:endParaRPr lang="it-IT" sz="3600" dirty="0">
              <a:solidFill>
                <a:schemeClr val="tx2"/>
              </a:solidFill>
            </a:endParaRPr>
          </a:p>
          <a:p>
            <a:pPr marL="285750" indent="-285750">
              <a:buFont typeface="Arial" panose="020B0604020202020204" pitchFamily="34" charset="0"/>
              <a:buChar char="•"/>
            </a:pPr>
            <a:r>
              <a:rPr lang="it-IT" sz="3600" dirty="0">
                <a:solidFill>
                  <a:schemeClr val="tx2"/>
                </a:solidFill>
              </a:rPr>
              <a:t>Nota </a:t>
            </a:r>
            <a:r>
              <a:rPr lang="it-IT" sz="3600" dirty="0" smtClean="0">
                <a:solidFill>
                  <a:schemeClr val="tx2"/>
                </a:solidFill>
              </a:rPr>
              <a:t>MIUR AOODGPER 33989 del 02 agosto 2017</a:t>
            </a:r>
            <a:endParaRPr lang="it-IT" sz="3600" dirty="0">
              <a:solidFill>
                <a:schemeClr val="tx2"/>
              </a:solidFill>
            </a:endParaRPr>
          </a:p>
          <a:p>
            <a:endParaRPr lang="it-IT" sz="3600" dirty="0">
              <a:solidFill>
                <a:schemeClr val="tx2"/>
              </a:solidFill>
            </a:endParaRPr>
          </a:p>
          <a:p>
            <a:endParaRPr lang="it-IT" dirty="0"/>
          </a:p>
        </p:txBody>
      </p:sp>
      <p:sp>
        <p:nvSpPr>
          <p:cNvPr id="5" name="Rettangolo 4"/>
          <p:cNvSpPr/>
          <p:nvPr/>
        </p:nvSpPr>
        <p:spPr>
          <a:xfrm>
            <a:off x="1979712" y="548680"/>
            <a:ext cx="5472608" cy="122413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solidFill>
                  <a:schemeClr val="tx2"/>
                </a:solidFill>
              </a:rPr>
              <a:t>Normativa di </a:t>
            </a:r>
            <a:r>
              <a:rPr lang="it-IT" sz="3600" b="1" dirty="0" smtClean="0">
                <a:solidFill>
                  <a:schemeClr val="tx2"/>
                </a:solidFill>
              </a:rPr>
              <a:t>riferimento</a:t>
            </a:r>
            <a:r>
              <a:rPr lang="it-IT" sz="3600" dirty="0" smtClean="0">
                <a:solidFill>
                  <a:schemeClr val="tx2"/>
                </a:solidFill>
              </a:rPr>
              <a:t>:</a:t>
            </a:r>
            <a:endParaRPr lang="it-IT" sz="3600" dirty="0">
              <a:solidFill>
                <a:schemeClr val="tx2"/>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480" y="5768677"/>
            <a:ext cx="1905000" cy="828675"/>
          </a:xfrm>
          <a:prstGeom prst="rect">
            <a:avLst/>
          </a:prstGeom>
        </p:spPr>
      </p:pic>
    </p:spTree>
    <p:extLst>
      <p:ext uri="{BB962C8B-B14F-4D97-AF65-F5344CB8AC3E}">
        <p14:creationId xmlns:p14="http://schemas.microsoft.com/office/powerpoint/2010/main" val="56040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2855" y="184295"/>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endParaRPr lang="it-IT" sz="2400" dirty="0" smtClean="0">
              <a:solidFill>
                <a:schemeClr val="tx2"/>
              </a:solidFill>
            </a:endParaRPr>
          </a:p>
          <a:p>
            <a:pPr marL="285750" indent="-285750">
              <a:buFont typeface="Wingdings" panose="05000000000000000000" pitchFamily="2" charset="2"/>
              <a:buChar char="v"/>
            </a:pPr>
            <a:endParaRPr lang="it-IT" sz="2400" dirty="0" smtClean="0">
              <a:solidFill>
                <a:schemeClr val="tx2"/>
              </a:solidFill>
            </a:endParaRPr>
          </a:p>
          <a:p>
            <a:pPr marL="285750" indent="-285750">
              <a:buFont typeface="Wingdings" panose="05000000000000000000" pitchFamily="2" charset="2"/>
              <a:buChar char="v"/>
            </a:pPr>
            <a:endParaRPr lang="it-IT" sz="2400" dirty="0" smtClean="0">
              <a:solidFill>
                <a:schemeClr val="tx2"/>
              </a:solidFill>
            </a:endParaRPr>
          </a:p>
          <a:p>
            <a:pPr marL="285750" indent="-285750">
              <a:buFont typeface="Wingdings" panose="05000000000000000000" pitchFamily="2" charset="2"/>
              <a:buChar char="v"/>
            </a:pPr>
            <a:endParaRPr lang="it-IT" sz="2400" dirty="0" smtClean="0">
              <a:solidFill>
                <a:schemeClr val="tx2"/>
              </a:solidFill>
            </a:endParaRPr>
          </a:p>
          <a:p>
            <a:pPr marL="285750" indent="-285750">
              <a:buFont typeface="Wingdings" panose="05000000000000000000" pitchFamily="2" charset="2"/>
              <a:buChar char="v"/>
            </a:pPr>
            <a:endParaRPr lang="it-IT" sz="2400" dirty="0" smtClean="0">
              <a:solidFill>
                <a:schemeClr val="tx2"/>
              </a:solidFill>
            </a:endParaRPr>
          </a:p>
          <a:p>
            <a:pPr marL="285750" indent="-285750">
              <a:buFont typeface="Wingdings" panose="05000000000000000000" pitchFamily="2" charset="2"/>
              <a:buChar char="v"/>
            </a:pPr>
            <a:endParaRPr lang="it-IT" sz="2400" dirty="0" smtClean="0">
              <a:solidFill>
                <a:schemeClr val="tx2"/>
              </a:solidFill>
            </a:endParaRPr>
          </a:p>
          <a:p>
            <a:pPr marL="285750" indent="-285750">
              <a:buFont typeface="Wingdings" panose="05000000000000000000" pitchFamily="2" charset="2"/>
              <a:buChar char="v"/>
            </a:pPr>
            <a:endParaRPr lang="it-IT" sz="2400" dirty="0" smtClean="0">
              <a:solidFill>
                <a:schemeClr val="tx2"/>
              </a:solidFill>
            </a:endParaRPr>
          </a:p>
          <a:p>
            <a:pPr marL="285750" indent="-285750">
              <a:buFont typeface="Wingdings" panose="05000000000000000000" pitchFamily="2" charset="2"/>
              <a:buChar char="v"/>
            </a:pPr>
            <a:endParaRPr lang="it-IT" sz="2400" dirty="0" smtClean="0">
              <a:solidFill>
                <a:schemeClr val="tx2"/>
              </a:solidFill>
            </a:endParaRPr>
          </a:p>
          <a:p>
            <a:pPr marL="285750" indent="-285750">
              <a:buFont typeface="Wingdings" panose="05000000000000000000" pitchFamily="2" charset="2"/>
              <a:buChar char="v"/>
            </a:pPr>
            <a:endParaRPr lang="it-IT" sz="2400" dirty="0" smtClean="0">
              <a:solidFill>
                <a:schemeClr val="tx2"/>
              </a:solidFill>
            </a:endParaRPr>
          </a:p>
          <a:p>
            <a:pPr marL="285750" indent="-285750">
              <a:buFont typeface="Wingdings" panose="05000000000000000000" pitchFamily="2" charset="2"/>
              <a:buChar char="v"/>
            </a:pPr>
            <a:endParaRPr lang="it-IT" sz="2400" dirty="0">
              <a:solidFill>
                <a:schemeClr val="tx2"/>
              </a:solidFill>
            </a:endParaRPr>
          </a:p>
          <a:p>
            <a:pPr marL="285750" indent="-285750">
              <a:buFont typeface="Wingdings" panose="05000000000000000000" pitchFamily="2" charset="2"/>
              <a:buChar char="v"/>
            </a:pPr>
            <a:r>
              <a:rPr lang="it-IT" sz="2400" dirty="0" smtClean="0">
                <a:solidFill>
                  <a:schemeClr val="tx2"/>
                </a:solidFill>
              </a:rPr>
              <a:t>3 </a:t>
            </a:r>
            <a:r>
              <a:rPr lang="it-IT" sz="2400" dirty="0">
                <a:solidFill>
                  <a:schemeClr val="tx2"/>
                </a:solidFill>
              </a:rPr>
              <a:t>ore di </a:t>
            </a:r>
            <a:r>
              <a:rPr lang="it-IT" sz="2400" dirty="0" smtClean="0">
                <a:solidFill>
                  <a:schemeClr val="tx2"/>
                </a:solidFill>
              </a:rPr>
              <a:t>progettazione</a:t>
            </a:r>
          </a:p>
          <a:p>
            <a:r>
              <a:rPr lang="it-IT" sz="2400" dirty="0">
                <a:solidFill>
                  <a:schemeClr val="tx2"/>
                </a:solidFill>
              </a:rPr>
              <a:t> </a:t>
            </a:r>
            <a:r>
              <a:rPr lang="it-IT" sz="2400" dirty="0" smtClean="0">
                <a:solidFill>
                  <a:schemeClr val="tx2"/>
                </a:solidFill>
              </a:rPr>
              <a:t>   </a:t>
            </a:r>
            <a:r>
              <a:rPr lang="it-IT" sz="2400" dirty="0">
                <a:solidFill>
                  <a:schemeClr val="tx2"/>
                </a:solidFill>
              </a:rPr>
              <a:t>condivisa </a:t>
            </a:r>
            <a:endParaRPr lang="it-IT" sz="2400" dirty="0" smtClean="0">
              <a:solidFill>
                <a:schemeClr val="tx2"/>
              </a:solidFill>
            </a:endParaRPr>
          </a:p>
          <a:p>
            <a:endParaRPr lang="it-IT" dirty="0" smtClean="0">
              <a:solidFill>
                <a:schemeClr val="tx2"/>
              </a:solidFill>
            </a:endParaRPr>
          </a:p>
          <a:p>
            <a:endParaRPr lang="it-IT" dirty="0">
              <a:solidFill>
                <a:schemeClr val="tx2"/>
              </a:solidFill>
            </a:endParaRPr>
          </a:p>
          <a:p>
            <a:pPr marL="285750" indent="-285750">
              <a:buFont typeface="Wingdings" panose="05000000000000000000" pitchFamily="2" charset="2"/>
              <a:buChar char="v"/>
            </a:pPr>
            <a:endParaRPr lang="it-IT" dirty="0" smtClean="0">
              <a:solidFill>
                <a:schemeClr val="tx2"/>
              </a:solidFill>
            </a:endParaRPr>
          </a:p>
          <a:p>
            <a:endParaRPr lang="it-IT" sz="2400" dirty="0" smtClean="0">
              <a:solidFill>
                <a:schemeClr val="tx2"/>
              </a:solidFill>
            </a:endParaRPr>
          </a:p>
          <a:p>
            <a:endParaRPr lang="it-IT" sz="2400" dirty="0">
              <a:solidFill>
                <a:schemeClr val="tx2"/>
              </a:solidFill>
            </a:endParaRPr>
          </a:p>
          <a:p>
            <a:pPr marL="285750" indent="-285750">
              <a:buFont typeface="Wingdings" panose="05000000000000000000" pitchFamily="2" charset="2"/>
              <a:buChar char="v"/>
            </a:pPr>
            <a:r>
              <a:rPr lang="it-IT" sz="2400" dirty="0" smtClean="0">
                <a:solidFill>
                  <a:schemeClr val="tx2"/>
                </a:solidFill>
              </a:rPr>
              <a:t>4 + 4 ore </a:t>
            </a:r>
          </a:p>
          <a:p>
            <a:r>
              <a:rPr lang="it-IT" sz="2400" dirty="0">
                <a:solidFill>
                  <a:schemeClr val="tx2"/>
                </a:solidFill>
              </a:rPr>
              <a:t>d</a:t>
            </a:r>
            <a:r>
              <a:rPr lang="it-IT" sz="2400" dirty="0" smtClean="0">
                <a:solidFill>
                  <a:schemeClr val="tx2"/>
                </a:solidFill>
              </a:rPr>
              <a:t>i osservazione</a:t>
            </a:r>
            <a:endParaRPr lang="it-IT" sz="2400" dirty="0">
              <a:solidFill>
                <a:schemeClr val="tx2"/>
              </a:solidFill>
            </a:endParaRPr>
          </a:p>
          <a:p>
            <a:r>
              <a:rPr lang="it-IT" sz="2400" dirty="0">
                <a:solidFill>
                  <a:schemeClr val="tx2"/>
                </a:solidFill>
              </a:rPr>
              <a:t>i</a:t>
            </a:r>
            <a:r>
              <a:rPr lang="it-IT" sz="2400" dirty="0" smtClean="0">
                <a:solidFill>
                  <a:schemeClr val="tx2"/>
                </a:solidFill>
              </a:rPr>
              <a:t>n classe</a:t>
            </a:r>
          </a:p>
          <a:p>
            <a:endParaRPr lang="it-IT" sz="2400" dirty="0">
              <a:solidFill>
                <a:schemeClr val="tx2"/>
              </a:solidFill>
            </a:endParaRPr>
          </a:p>
          <a:p>
            <a:endParaRPr lang="it-IT" sz="2400" dirty="0" smtClean="0">
              <a:solidFill>
                <a:schemeClr val="tx2"/>
              </a:solidFill>
            </a:endParaRPr>
          </a:p>
          <a:p>
            <a:endParaRPr lang="it-IT" sz="2400" dirty="0" smtClean="0">
              <a:solidFill>
                <a:schemeClr val="tx2"/>
              </a:solidFill>
            </a:endParaRPr>
          </a:p>
          <a:p>
            <a:pPr marL="342900" indent="-342900">
              <a:buFont typeface="Wingdings" panose="05000000000000000000" pitchFamily="2" charset="2"/>
              <a:buChar char="v"/>
            </a:pPr>
            <a:r>
              <a:rPr lang="it-IT" sz="2400" dirty="0" smtClean="0">
                <a:solidFill>
                  <a:schemeClr val="tx2"/>
                </a:solidFill>
              </a:rPr>
              <a:t>1 </a:t>
            </a:r>
            <a:r>
              <a:rPr lang="it-IT" sz="2400" dirty="0">
                <a:solidFill>
                  <a:schemeClr val="tx2"/>
                </a:solidFill>
              </a:rPr>
              <a:t>ora di </a:t>
            </a:r>
            <a:r>
              <a:rPr lang="it-IT" sz="2400" dirty="0" smtClean="0">
                <a:solidFill>
                  <a:schemeClr val="tx2"/>
                </a:solidFill>
              </a:rPr>
              <a:t>valutazione </a:t>
            </a:r>
          </a:p>
          <a:p>
            <a:r>
              <a:rPr lang="it-IT" sz="2400" dirty="0">
                <a:solidFill>
                  <a:schemeClr val="tx2"/>
                </a:solidFill>
              </a:rPr>
              <a:t>d</a:t>
            </a:r>
            <a:r>
              <a:rPr lang="it-IT" sz="2400" dirty="0" smtClean="0">
                <a:solidFill>
                  <a:schemeClr val="tx2"/>
                </a:solidFill>
              </a:rPr>
              <a:t>ell’esperienza realizzata</a:t>
            </a:r>
            <a:endParaRPr lang="it-IT" sz="2400" dirty="0">
              <a:solidFill>
                <a:schemeClr val="tx2"/>
              </a:solidFill>
            </a:endParaRPr>
          </a:p>
          <a:p>
            <a:endParaRPr lang="it-IT" sz="2400" dirty="0">
              <a:solidFill>
                <a:schemeClr val="tx2"/>
              </a:solidFill>
            </a:endParaRPr>
          </a:p>
          <a:p>
            <a:pPr marL="285750" indent="-285750">
              <a:buFont typeface="Wingdings" panose="05000000000000000000" pitchFamily="2" charset="2"/>
              <a:buChar char="v"/>
            </a:pPr>
            <a:endParaRPr lang="it-IT" sz="2400" dirty="0">
              <a:solidFill>
                <a:schemeClr val="tx2"/>
              </a:solidFill>
            </a:endParaRPr>
          </a:p>
          <a:p>
            <a:pPr marL="285750" indent="-285750">
              <a:buFont typeface="Wingdings" panose="05000000000000000000" pitchFamily="2" charset="2"/>
              <a:buChar char="v"/>
            </a:pPr>
            <a:endParaRPr lang="it-IT" sz="2400" dirty="0" smtClean="0">
              <a:solidFill>
                <a:schemeClr val="tx2"/>
              </a:solidFill>
            </a:endParaRPr>
          </a:p>
          <a:p>
            <a:pPr marL="285750" indent="-285750">
              <a:buFont typeface="Wingdings" panose="05000000000000000000" pitchFamily="2" charset="2"/>
              <a:buChar char="v"/>
            </a:pPr>
            <a:endParaRPr lang="it-IT" sz="2400" dirty="0">
              <a:solidFill>
                <a:schemeClr val="tx2"/>
              </a:solidFill>
            </a:endParaRPr>
          </a:p>
          <a:p>
            <a:pPr marL="285750" indent="-285750">
              <a:buFont typeface="Wingdings" panose="05000000000000000000" pitchFamily="2" charset="2"/>
              <a:buChar char="v"/>
            </a:pPr>
            <a:endParaRPr lang="it-IT" sz="2400" dirty="0" smtClean="0">
              <a:solidFill>
                <a:schemeClr val="tx2"/>
              </a:solidFill>
            </a:endParaRPr>
          </a:p>
          <a:p>
            <a:pPr marL="285750" indent="-285750">
              <a:buFont typeface="Wingdings" panose="05000000000000000000" pitchFamily="2" charset="2"/>
              <a:buChar char="v"/>
            </a:pPr>
            <a:endParaRPr lang="it-IT" sz="2400" dirty="0">
              <a:solidFill>
                <a:schemeClr val="tx2"/>
              </a:solidFill>
            </a:endParaRPr>
          </a:p>
          <a:p>
            <a:pPr marL="285750" indent="-285750">
              <a:buFont typeface="Wingdings" panose="05000000000000000000" pitchFamily="2" charset="2"/>
              <a:buChar char="v"/>
            </a:pPr>
            <a:endParaRPr lang="it-IT" sz="2400" dirty="0">
              <a:solidFill>
                <a:schemeClr val="tx2"/>
              </a:solidFill>
            </a:endParaRPr>
          </a:p>
        </p:txBody>
      </p:sp>
      <p:sp>
        <p:nvSpPr>
          <p:cNvPr id="5" name="Rettangolo 4"/>
          <p:cNvSpPr/>
          <p:nvPr/>
        </p:nvSpPr>
        <p:spPr>
          <a:xfrm>
            <a:off x="3481475" y="1304764"/>
            <a:ext cx="532859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endParaRPr lang="it-IT" dirty="0"/>
          </a:p>
          <a:p>
            <a:pPr marL="285750" indent="-285750">
              <a:buFont typeface="Wingdings" panose="05000000000000000000" pitchFamily="2" charset="2"/>
              <a:buChar char="v"/>
            </a:pPr>
            <a:endParaRPr lang="it-IT" dirty="0" smtClean="0"/>
          </a:p>
          <a:p>
            <a:pPr marL="285750" indent="-285750">
              <a:buFont typeface="Wingdings" panose="05000000000000000000" pitchFamily="2" charset="2"/>
              <a:buChar char="v"/>
            </a:pPr>
            <a:endParaRPr lang="it-IT" dirty="0"/>
          </a:p>
          <a:p>
            <a:pPr marL="285750" indent="-285750">
              <a:buFont typeface="Wingdings" panose="05000000000000000000" pitchFamily="2" charset="2"/>
              <a:buChar char="v"/>
            </a:pPr>
            <a:endParaRPr lang="it-IT" dirty="0" smtClean="0"/>
          </a:p>
          <a:p>
            <a:pPr marL="285750" indent="-285750">
              <a:buFont typeface="Wingdings" panose="05000000000000000000" pitchFamily="2" charset="2"/>
              <a:buChar char="v"/>
            </a:pPr>
            <a:endParaRPr lang="it-IT" dirty="0"/>
          </a:p>
          <a:p>
            <a:endParaRPr lang="it-IT" dirty="0" smtClean="0"/>
          </a:p>
          <a:p>
            <a:endParaRPr lang="it-IT" dirty="0" smtClean="0"/>
          </a:p>
          <a:p>
            <a:endParaRPr lang="it-IT" dirty="0"/>
          </a:p>
          <a:p>
            <a:r>
              <a:rPr lang="it-IT" dirty="0" smtClean="0">
                <a:solidFill>
                  <a:schemeClr val="tx2"/>
                </a:solidFill>
              </a:rPr>
              <a:t>Si </a:t>
            </a:r>
            <a:r>
              <a:rPr lang="it-IT" dirty="0">
                <a:solidFill>
                  <a:schemeClr val="tx2"/>
                </a:solidFill>
              </a:rPr>
              <a:t>concordano:</a:t>
            </a:r>
          </a:p>
          <a:p>
            <a:pPr marL="285750" indent="-285750">
              <a:buFont typeface="Arial" panose="020B0604020202020204" pitchFamily="34" charset="0"/>
              <a:buChar char="•"/>
            </a:pPr>
            <a:r>
              <a:rPr lang="it-IT" b="1" dirty="0">
                <a:solidFill>
                  <a:schemeClr val="tx2"/>
                </a:solidFill>
              </a:rPr>
              <a:t>tempi e modalità </a:t>
            </a:r>
            <a:r>
              <a:rPr lang="it-IT" dirty="0">
                <a:solidFill>
                  <a:schemeClr val="tx2"/>
                </a:solidFill>
              </a:rPr>
              <a:t>della presenza in classe;</a:t>
            </a:r>
          </a:p>
          <a:p>
            <a:pPr marL="285750" indent="-285750">
              <a:buFont typeface="Arial" panose="020B0604020202020204" pitchFamily="34" charset="0"/>
              <a:buChar char="•"/>
            </a:pPr>
            <a:r>
              <a:rPr lang="it-IT" b="1" dirty="0">
                <a:solidFill>
                  <a:schemeClr val="tx2"/>
                </a:solidFill>
              </a:rPr>
              <a:t>strumenti utilizzabili</a:t>
            </a:r>
          </a:p>
          <a:p>
            <a:pPr marL="285750" indent="-285750">
              <a:buFont typeface="Arial" panose="020B0604020202020204" pitchFamily="34" charset="0"/>
              <a:buChar char="•"/>
            </a:pPr>
            <a:r>
              <a:rPr lang="it-IT" b="1" dirty="0">
                <a:solidFill>
                  <a:schemeClr val="tx2"/>
                </a:solidFill>
              </a:rPr>
              <a:t>forme di gestione dell’attività</a:t>
            </a:r>
          </a:p>
          <a:p>
            <a:r>
              <a:rPr lang="it-IT" dirty="0">
                <a:solidFill>
                  <a:schemeClr val="tx2"/>
                </a:solidFill>
              </a:rPr>
              <a:t>     (modalità di coinvolgimento degli </a:t>
            </a:r>
            <a:r>
              <a:rPr lang="it-IT" dirty="0" smtClean="0">
                <a:solidFill>
                  <a:schemeClr val="tx2"/>
                </a:solidFill>
              </a:rPr>
              <a:t>alunni</a:t>
            </a:r>
            <a:r>
              <a:rPr lang="it-IT" dirty="0">
                <a:solidFill>
                  <a:schemeClr val="tx2"/>
                </a:solidFill>
              </a:rPr>
              <a:t>, strategie per l’inclusione, scelta delle risorse didattiche</a:t>
            </a:r>
            <a:r>
              <a:rPr lang="it-IT" dirty="0" smtClean="0">
                <a:solidFill>
                  <a:schemeClr val="tx2"/>
                </a:solidFill>
              </a:rPr>
              <a:t>)</a:t>
            </a:r>
          </a:p>
          <a:p>
            <a:endParaRPr lang="it-IT" dirty="0">
              <a:solidFill>
                <a:schemeClr val="tx2"/>
              </a:solidFill>
            </a:endParaRPr>
          </a:p>
          <a:p>
            <a:endParaRPr lang="it-IT" dirty="0" smtClean="0"/>
          </a:p>
          <a:p>
            <a:endParaRPr lang="it-IT" dirty="0"/>
          </a:p>
          <a:p>
            <a:endParaRPr lang="it-IT" dirty="0" smtClean="0"/>
          </a:p>
          <a:p>
            <a:pPr marL="285750" indent="-285750">
              <a:buFont typeface="Wingdings" panose="05000000000000000000" pitchFamily="2" charset="2"/>
              <a:buChar char="v"/>
            </a:pPr>
            <a:endParaRPr lang="it-IT" dirty="0"/>
          </a:p>
          <a:p>
            <a:pPr marL="285750" indent="-285750">
              <a:buFont typeface="Wingdings" panose="05000000000000000000" pitchFamily="2" charset="2"/>
              <a:buChar char="v"/>
            </a:pPr>
            <a:endParaRPr lang="it-IT" dirty="0" smtClean="0"/>
          </a:p>
          <a:p>
            <a:pPr marL="285750" indent="-285750">
              <a:buFont typeface="Wingdings" panose="05000000000000000000" pitchFamily="2" charset="2"/>
              <a:buChar char="v"/>
            </a:pPr>
            <a:endParaRPr lang="it-IT" dirty="0"/>
          </a:p>
          <a:p>
            <a:pPr marL="285750" indent="-285750">
              <a:buFont typeface="Wingdings" panose="05000000000000000000" pitchFamily="2" charset="2"/>
              <a:buChar char="v"/>
            </a:pPr>
            <a:endParaRPr lang="it-IT" dirty="0" smtClean="0"/>
          </a:p>
          <a:p>
            <a:r>
              <a:rPr lang="it-IT" dirty="0" smtClean="0"/>
              <a:t>                       </a:t>
            </a:r>
            <a:endParaRPr lang="it-IT" dirty="0"/>
          </a:p>
        </p:txBody>
      </p:sp>
      <p:sp>
        <p:nvSpPr>
          <p:cNvPr id="6" name="Rettangolo 5"/>
          <p:cNvSpPr/>
          <p:nvPr/>
        </p:nvSpPr>
        <p:spPr>
          <a:xfrm>
            <a:off x="3491880" y="3501008"/>
            <a:ext cx="532859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endParaRPr lang="it-IT" dirty="0">
              <a:solidFill>
                <a:schemeClr val="tx2"/>
              </a:solidFill>
            </a:endParaRPr>
          </a:p>
          <a:p>
            <a:pPr marL="285750" indent="-285750">
              <a:buFont typeface="Wingdings" panose="05000000000000000000" pitchFamily="2" charset="2"/>
              <a:buChar char="v"/>
            </a:pPr>
            <a:r>
              <a:rPr lang="it-IT" dirty="0" smtClean="0">
                <a:solidFill>
                  <a:schemeClr val="tx2"/>
                </a:solidFill>
              </a:rPr>
              <a:t>4 ore di osservazione  del docente neo-assunto nella classe  del tutor accogliente</a:t>
            </a:r>
          </a:p>
          <a:p>
            <a:endParaRPr lang="it-IT" dirty="0">
              <a:solidFill>
                <a:schemeClr val="tx2"/>
              </a:solidFill>
            </a:endParaRPr>
          </a:p>
          <a:p>
            <a:pPr marL="285750" indent="-285750">
              <a:buFont typeface="Wingdings" panose="05000000000000000000" pitchFamily="2" charset="2"/>
              <a:buChar char="v"/>
            </a:pPr>
            <a:r>
              <a:rPr lang="it-IT" dirty="0">
                <a:solidFill>
                  <a:schemeClr val="tx2"/>
                </a:solidFill>
              </a:rPr>
              <a:t>4 ore di osservazione del tutor accogliente nella classe del docente </a:t>
            </a:r>
            <a:r>
              <a:rPr lang="it-IT" dirty="0" smtClean="0">
                <a:solidFill>
                  <a:schemeClr val="tx2"/>
                </a:solidFill>
              </a:rPr>
              <a:t>neo-assunto</a:t>
            </a:r>
          </a:p>
        </p:txBody>
      </p:sp>
      <p:sp>
        <p:nvSpPr>
          <p:cNvPr id="7" name="Rettangolo 6"/>
          <p:cNvSpPr/>
          <p:nvPr/>
        </p:nvSpPr>
        <p:spPr>
          <a:xfrm>
            <a:off x="3491880" y="5589240"/>
            <a:ext cx="5307782"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2"/>
                </a:solidFill>
              </a:rPr>
              <a:t>È svolta tra i due docenti  al termine  </a:t>
            </a:r>
            <a:r>
              <a:rPr lang="it-IT" dirty="0" smtClean="0">
                <a:solidFill>
                  <a:schemeClr val="tx2"/>
                </a:solidFill>
              </a:rPr>
              <a:t>dell’osservazione </a:t>
            </a:r>
            <a:r>
              <a:rPr lang="it-IT" dirty="0">
                <a:solidFill>
                  <a:schemeClr val="tx2"/>
                </a:solidFill>
              </a:rPr>
              <a:t>reciproca</a:t>
            </a:r>
          </a:p>
        </p:txBody>
      </p:sp>
      <p:sp>
        <p:nvSpPr>
          <p:cNvPr id="8" name="Rettangolo 7"/>
          <p:cNvSpPr/>
          <p:nvPr/>
        </p:nvSpPr>
        <p:spPr>
          <a:xfrm>
            <a:off x="683568" y="404664"/>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dirty="0" smtClean="0">
                <a:solidFill>
                  <a:srgbClr val="002060"/>
                </a:solidFill>
              </a:rPr>
              <a:t>Peer to peer – formazione tra pari</a:t>
            </a:r>
            <a:endParaRPr lang="it-IT" sz="2800" b="1" dirty="0">
              <a:solidFill>
                <a:srgbClr val="002060"/>
              </a:solidFill>
            </a:endParaRPr>
          </a:p>
        </p:txBody>
      </p:sp>
    </p:spTree>
    <p:extLst>
      <p:ext uri="{BB962C8B-B14F-4D97-AF65-F5344CB8AC3E}">
        <p14:creationId xmlns:p14="http://schemas.microsoft.com/office/powerpoint/2010/main" val="1595668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1352" y="246847"/>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endParaRPr lang="it-IT" sz="2000" i="1" dirty="0" smtClean="0">
              <a:solidFill>
                <a:schemeClr val="tx2"/>
              </a:solidFill>
            </a:endParaRPr>
          </a:p>
          <a:p>
            <a:pPr marL="457200" indent="-457200">
              <a:buAutoNum type="arabicPeriod"/>
            </a:pPr>
            <a:endParaRPr lang="it-IT" sz="2000" i="1" dirty="0">
              <a:solidFill>
                <a:schemeClr val="tx2"/>
              </a:solidFill>
            </a:endParaRPr>
          </a:p>
          <a:p>
            <a:pPr marL="457200" indent="-457200">
              <a:buAutoNum type="arabicPeriod"/>
            </a:pPr>
            <a:endParaRPr lang="it-IT" sz="2000" i="1" dirty="0" smtClean="0">
              <a:solidFill>
                <a:schemeClr val="tx2"/>
              </a:solidFill>
            </a:endParaRPr>
          </a:p>
          <a:p>
            <a:pPr marL="457200" indent="-457200">
              <a:buAutoNum type="arabicPeriod"/>
            </a:pPr>
            <a:endParaRPr lang="it-IT" sz="2000" i="1" dirty="0">
              <a:solidFill>
                <a:schemeClr val="tx2"/>
              </a:solidFill>
            </a:endParaRPr>
          </a:p>
          <a:p>
            <a:pPr marL="457200" indent="-457200">
              <a:buAutoNum type="arabicPeriod"/>
            </a:pPr>
            <a:endParaRPr lang="it-IT" sz="2000" i="1" dirty="0" smtClean="0">
              <a:solidFill>
                <a:schemeClr val="tx2"/>
              </a:solidFill>
            </a:endParaRPr>
          </a:p>
          <a:p>
            <a:pPr marL="457200" indent="-457200">
              <a:buAutoNum type="arabicPeriod"/>
            </a:pPr>
            <a:endParaRPr lang="it-IT" sz="2000" i="1" dirty="0">
              <a:solidFill>
                <a:schemeClr val="tx2"/>
              </a:solidFill>
            </a:endParaRPr>
          </a:p>
          <a:p>
            <a:pPr marL="457200" indent="-457200">
              <a:buAutoNum type="arabicPeriod"/>
            </a:pPr>
            <a:endParaRPr lang="it-IT" sz="2000" i="1" dirty="0" smtClean="0">
              <a:solidFill>
                <a:schemeClr val="tx2"/>
              </a:solidFill>
            </a:endParaRPr>
          </a:p>
          <a:p>
            <a:r>
              <a:rPr lang="it-IT" sz="2000" i="1" dirty="0" smtClean="0">
                <a:solidFill>
                  <a:schemeClr val="tx2"/>
                </a:solidFill>
              </a:rPr>
              <a:t>1. All’inizio di ogni anno scolastico il dirigente scolastico, sentito il parere del collegio dei docenti, designa uno o più docenti con il compito di svolgere le funzioni di tutor per i docenti neo-assunti in servizio presso l’istituto. Salvo motivata impossibilità nel reperimento di risorse professionali, un docente tutor segue al massimo tre docenti neo-assunti. </a:t>
            </a:r>
          </a:p>
          <a:p>
            <a:r>
              <a:rPr lang="it-IT" sz="2000" i="1" dirty="0" smtClean="0">
                <a:solidFill>
                  <a:schemeClr val="tx2"/>
                </a:solidFill>
              </a:rPr>
              <a:t>[…]</a:t>
            </a:r>
            <a:r>
              <a:rPr lang="it-IT" sz="2000" i="1" dirty="0">
                <a:solidFill>
                  <a:schemeClr val="tx2"/>
                </a:solidFill>
              </a:rPr>
              <a:t> </a:t>
            </a:r>
            <a:endParaRPr lang="it-IT" sz="2000" i="1" dirty="0" smtClean="0">
              <a:solidFill>
                <a:schemeClr val="tx2"/>
              </a:solidFill>
            </a:endParaRPr>
          </a:p>
          <a:p>
            <a:r>
              <a:rPr lang="it-IT" sz="2000" i="1" dirty="0" smtClean="0">
                <a:solidFill>
                  <a:schemeClr val="tx2"/>
                </a:solidFill>
              </a:rPr>
              <a:t>4. Il </a:t>
            </a:r>
            <a:r>
              <a:rPr lang="it-IT" sz="2000" i="1" dirty="0">
                <a:solidFill>
                  <a:schemeClr val="tx2"/>
                </a:solidFill>
              </a:rPr>
              <a:t>docente tutor accoglie il neo-assunto nella comunità professionale, favorisce la sua partecipazione ai diversi momenti della vita collegiale della scuola ed esercita ogni utile forma di ascolto, consulenza e collaborazione per migliorare la qualità e l’efficacia dell’insegnamento. La funzione di tutor si esplica altresì nella predisposizione di momenti di reciproca osservazione in classe di cui all’articolo 9. La collaborazione può esplicarsi anche nella elaborazione, sperimentazione, validazione di risorse didattiche e unità di apprendimento. </a:t>
            </a:r>
            <a:endParaRPr lang="it-IT" sz="2000" i="1" dirty="0" smtClean="0">
              <a:solidFill>
                <a:schemeClr val="tx2"/>
              </a:solidFill>
            </a:endParaRPr>
          </a:p>
          <a:p>
            <a:endParaRPr lang="it-IT" sz="2000" i="1" dirty="0" smtClean="0">
              <a:solidFill>
                <a:schemeClr val="tx2"/>
              </a:solidFill>
            </a:endParaRPr>
          </a:p>
          <a:p>
            <a:r>
              <a:rPr lang="it-IT" sz="2000" u="sng" dirty="0" smtClean="0">
                <a:solidFill>
                  <a:schemeClr val="tx2"/>
                </a:solidFill>
              </a:rPr>
              <a:t>(</a:t>
            </a:r>
            <a:r>
              <a:rPr lang="it-IT" sz="2000" u="sng" dirty="0">
                <a:solidFill>
                  <a:schemeClr val="tx2"/>
                </a:solidFill>
              </a:rPr>
              <a:t>art. </a:t>
            </a:r>
            <a:r>
              <a:rPr lang="it-IT" sz="2000" u="sng" dirty="0" smtClean="0">
                <a:solidFill>
                  <a:schemeClr val="tx2"/>
                </a:solidFill>
              </a:rPr>
              <a:t>12 </a:t>
            </a:r>
            <a:r>
              <a:rPr lang="it-IT" sz="2000" u="sng" dirty="0">
                <a:solidFill>
                  <a:schemeClr val="tx2"/>
                </a:solidFill>
              </a:rPr>
              <a:t>D.M. 850/2015</a:t>
            </a:r>
            <a:r>
              <a:rPr lang="it-IT" sz="2000" dirty="0">
                <a:solidFill>
                  <a:schemeClr val="tx2"/>
                </a:solidFill>
              </a:rPr>
              <a:t>) </a:t>
            </a:r>
          </a:p>
          <a:p>
            <a:pPr marL="457200" indent="-457200">
              <a:buAutoNum type="arabicPeriod"/>
            </a:pPr>
            <a:endParaRPr lang="it-IT" sz="2000" i="1" dirty="0" smtClean="0">
              <a:solidFill>
                <a:schemeClr val="tx2"/>
              </a:solidFill>
            </a:endParaRPr>
          </a:p>
          <a:p>
            <a:pPr marL="457200" indent="-457200">
              <a:buAutoNum type="arabicPeriod"/>
            </a:pPr>
            <a:endParaRPr lang="it-IT" sz="2000" i="1" dirty="0">
              <a:solidFill>
                <a:schemeClr val="tx2"/>
              </a:solidFill>
            </a:endParaRPr>
          </a:p>
          <a:p>
            <a:pPr marL="457200" indent="-457200">
              <a:buAutoNum type="arabicPeriod"/>
            </a:pPr>
            <a:endParaRPr lang="it-IT" sz="2000" i="1" dirty="0" smtClean="0">
              <a:solidFill>
                <a:schemeClr val="tx2"/>
              </a:solidFill>
            </a:endParaRPr>
          </a:p>
          <a:p>
            <a:pPr marL="457200" indent="-457200">
              <a:buAutoNum type="arabicPeriod"/>
            </a:pPr>
            <a:endParaRPr lang="it-IT" sz="2000" i="1" dirty="0" smtClean="0">
              <a:solidFill>
                <a:schemeClr val="tx2"/>
              </a:solidFill>
            </a:endParaRPr>
          </a:p>
          <a:p>
            <a:r>
              <a:rPr lang="it-IT" sz="2000" u="sng" dirty="0" smtClean="0">
                <a:solidFill>
                  <a:schemeClr val="tx2"/>
                </a:solidFill>
              </a:rPr>
              <a:t>(art. 12 D.M. 850/2015</a:t>
            </a:r>
            <a:r>
              <a:rPr lang="it-IT" sz="2000" dirty="0" smtClean="0">
                <a:solidFill>
                  <a:schemeClr val="tx2"/>
                </a:solidFill>
              </a:rPr>
              <a:t>) </a:t>
            </a:r>
            <a:endParaRPr lang="it-IT" sz="2000" dirty="0">
              <a:solidFill>
                <a:schemeClr val="tx2"/>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58" y="5826884"/>
            <a:ext cx="1905000" cy="828675"/>
          </a:xfrm>
          <a:prstGeom prst="rect">
            <a:avLst/>
          </a:prstGeom>
        </p:spPr>
      </p:pic>
      <p:sp>
        <p:nvSpPr>
          <p:cNvPr id="5" name="Rettangolo 4"/>
          <p:cNvSpPr/>
          <p:nvPr/>
        </p:nvSpPr>
        <p:spPr>
          <a:xfrm>
            <a:off x="1547664" y="404664"/>
            <a:ext cx="6048672" cy="93610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tx2"/>
                </a:solidFill>
              </a:rPr>
              <a:t>Docente tutor</a:t>
            </a:r>
            <a:endParaRPr lang="it-IT" sz="3200" b="1" dirty="0">
              <a:solidFill>
                <a:schemeClr val="tx2"/>
              </a:solidFill>
            </a:endParaRPr>
          </a:p>
        </p:txBody>
      </p:sp>
    </p:spTree>
    <p:extLst>
      <p:ext uri="{BB962C8B-B14F-4D97-AF65-F5344CB8AC3E}">
        <p14:creationId xmlns:p14="http://schemas.microsoft.com/office/powerpoint/2010/main" val="174267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88640"/>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endParaRPr lang="it-IT" sz="2400" dirty="0" smtClean="0"/>
          </a:p>
          <a:p>
            <a:pPr marL="457200" indent="-457200">
              <a:buAutoNum type="arabicPeriod"/>
            </a:pPr>
            <a:endParaRPr lang="it-IT" sz="2400" dirty="0"/>
          </a:p>
          <a:p>
            <a:pPr marL="457200" indent="-457200">
              <a:buAutoNum type="arabicPeriod"/>
            </a:pPr>
            <a:endParaRPr lang="it-IT" sz="2400" dirty="0" smtClean="0"/>
          </a:p>
          <a:p>
            <a:pPr marL="457200" indent="-457200">
              <a:buAutoNum type="arabicPeriod"/>
            </a:pPr>
            <a:endParaRPr lang="it-IT" sz="2000" i="1" dirty="0" smtClean="0">
              <a:solidFill>
                <a:srgbClr val="002060"/>
              </a:solidFill>
            </a:endParaRPr>
          </a:p>
          <a:p>
            <a:pPr marL="457200" indent="-457200">
              <a:buAutoNum type="arabicPeriod"/>
            </a:pPr>
            <a:r>
              <a:rPr lang="it-IT" sz="2000" i="1" dirty="0" smtClean="0">
                <a:solidFill>
                  <a:srgbClr val="002060"/>
                </a:solidFill>
              </a:rPr>
              <a:t>La </a:t>
            </a:r>
            <a:r>
              <a:rPr lang="it-IT" sz="2000" i="1" dirty="0">
                <a:solidFill>
                  <a:srgbClr val="002060"/>
                </a:solidFill>
              </a:rPr>
              <a:t>Direzione generale per il personale scolastico, avvalendosi della struttura tecnica dell’INDIRE, coordina le attività per la realizzazione ed aggiornamento della piattaforma digitale che supporta i docenti neoassunti durante tutto il periodo di formazione. La piattaforma è predisposta all’inizio dell’anno scolastico. </a:t>
            </a:r>
            <a:endParaRPr lang="it-IT" sz="2000" i="1" dirty="0" smtClean="0">
              <a:solidFill>
                <a:srgbClr val="002060"/>
              </a:solidFill>
            </a:endParaRPr>
          </a:p>
          <a:p>
            <a:pPr marL="457200" indent="-457200">
              <a:buAutoNum type="arabicPeriod"/>
            </a:pPr>
            <a:r>
              <a:rPr lang="it-IT" sz="2000" i="1" dirty="0" smtClean="0">
                <a:solidFill>
                  <a:srgbClr val="002060"/>
                </a:solidFill>
              </a:rPr>
              <a:t>La </a:t>
            </a:r>
            <a:r>
              <a:rPr lang="it-IT" sz="2000" i="1" dirty="0">
                <a:solidFill>
                  <a:srgbClr val="002060"/>
                </a:solidFill>
              </a:rPr>
              <a:t>formazione on-line del docente neoassunto avrà la durata complessiva di 20 ore, e consisterà nello svolgimento delle seguenti attività: </a:t>
            </a:r>
            <a:endParaRPr lang="it-IT" sz="2000" i="1" dirty="0" smtClean="0">
              <a:solidFill>
                <a:srgbClr val="002060"/>
              </a:solidFill>
            </a:endParaRPr>
          </a:p>
          <a:p>
            <a:pPr marL="800100" lvl="1" indent="-342900">
              <a:buAutoNum type="alphaLcParenR"/>
            </a:pPr>
            <a:r>
              <a:rPr lang="it-IT" sz="2000" i="1" dirty="0" smtClean="0">
                <a:solidFill>
                  <a:srgbClr val="002060"/>
                </a:solidFill>
              </a:rPr>
              <a:t>analisi </a:t>
            </a:r>
            <a:r>
              <a:rPr lang="it-IT" sz="2000" i="1" dirty="0">
                <a:solidFill>
                  <a:srgbClr val="002060"/>
                </a:solidFill>
              </a:rPr>
              <a:t>e riflessioni sul proprio percorso formativo; </a:t>
            </a:r>
            <a:endParaRPr lang="it-IT" sz="2000" i="1" dirty="0" smtClean="0">
              <a:solidFill>
                <a:srgbClr val="002060"/>
              </a:solidFill>
            </a:endParaRPr>
          </a:p>
          <a:p>
            <a:pPr marL="800100" lvl="1" indent="-342900">
              <a:buAutoNum type="alphaLcParenR"/>
            </a:pPr>
            <a:r>
              <a:rPr lang="it-IT" sz="2000" i="1" dirty="0" smtClean="0">
                <a:solidFill>
                  <a:srgbClr val="002060"/>
                </a:solidFill>
              </a:rPr>
              <a:t>elaborazione </a:t>
            </a:r>
            <a:r>
              <a:rPr lang="it-IT" sz="2000" i="1" dirty="0">
                <a:solidFill>
                  <a:srgbClr val="002060"/>
                </a:solidFill>
              </a:rPr>
              <a:t>di un proprio portfolio professionale che documenta la progettazione, realizzazione e valutazione delle attività didattiche; </a:t>
            </a:r>
            <a:endParaRPr lang="it-IT" sz="2000" i="1" dirty="0" smtClean="0">
              <a:solidFill>
                <a:srgbClr val="002060"/>
              </a:solidFill>
            </a:endParaRPr>
          </a:p>
          <a:p>
            <a:pPr marL="800100" lvl="1" indent="-342900">
              <a:buAutoNum type="alphaLcParenR"/>
            </a:pPr>
            <a:r>
              <a:rPr lang="it-IT" sz="2000" i="1" dirty="0" smtClean="0">
                <a:solidFill>
                  <a:srgbClr val="002060"/>
                </a:solidFill>
              </a:rPr>
              <a:t>compilazione </a:t>
            </a:r>
            <a:r>
              <a:rPr lang="it-IT" sz="2000" i="1" dirty="0">
                <a:solidFill>
                  <a:srgbClr val="002060"/>
                </a:solidFill>
              </a:rPr>
              <a:t>di questionari per il monitoraggio delle diverse fasi del percorso formativo; </a:t>
            </a:r>
            <a:endParaRPr lang="it-IT" sz="2000" i="1" dirty="0" smtClean="0">
              <a:solidFill>
                <a:srgbClr val="002060"/>
              </a:solidFill>
            </a:endParaRPr>
          </a:p>
          <a:p>
            <a:pPr marL="800100" lvl="1" indent="-342900">
              <a:buAutoNum type="alphaLcParenR"/>
            </a:pPr>
            <a:r>
              <a:rPr lang="it-IT" sz="2000" i="1" dirty="0" smtClean="0">
                <a:solidFill>
                  <a:srgbClr val="002060"/>
                </a:solidFill>
              </a:rPr>
              <a:t>libera </a:t>
            </a:r>
            <a:r>
              <a:rPr lang="it-IT" sz="2000" i="1" dirty="0">
                <a:solidFill>
                  <a:srgbClr val="002060"/>
                </a:solidFill>
              </a:rPr>
              <a:t>ricerca di materiali di studio, risorse didattiche, siti dedicati, messi a disposizione durante il percorso </a:t>
            </a:r>
            <a:r>
              <a:rPr lang="it-IT" sz="2000" i="1" dirty="0" smtClean="0">
                <a:solidFill>
                  <a:srgbClr val="002060"/>
                </a:solidFill>
              </a:rPr>
              <a:t>formativo.</a:t>
            </a:r>
            <a:endParaRPr lang="it-IT" sz="2000" i="1" u="sng" dirty="0" smtClean="0">
              <a:solidFill>
                <a:srgbClr val="002060"/>
              </a:solidFill>
            </a:endParaRPr>
          </a:p>
          <a:p>
            <a:endParaRPr lang="it-IT" sz="2000" u="sng" dirty="0" smtClean="0">
              <a:solidFill>
                <a:schemeClr val="tx2"/>
              </a:solidFill>
            </a:endParaRPr>
          </a:p>
          <a:p>
            <a:r>
              <a:rPr lang="it-IT" sz="2000" u="sng" dirty="0" smtClean="0">
                <a:solidFill>
                  <a:schemeClr val="tx2"/>
                </a:solidFill>
              </a:rPr>
              <a:t>(</a:t>
            </a:r>
            <a:r>
              <a:rPr lang="it-IT" sz="2000" u="sng" dirty="0">
                <a:solidFill>
                  <a:schemeClr val="tx2"/>
                </a:solidFill>
              </a:rPr>
              <a:t>art. </a:t>
            </a:r>
            <a:r>
              <a:rPr lang="it-IT" sz="2000" u="sng" dirty="0" smtClean="0">
                <a:solidFill>
                  <a:schemeClr val="tx2"/>
                </a:solidFill>
              </a:rPr>
              <a:t>10 </a:t>
            </a:r>
            <a:r>
              <a:rPr lang="it-IT" sz="2000" u="sng" dirty="0">
                <a:solidFill>
                  <a:schemeClr val="tx2"/>
                </a:solidFill>
              </a:rPr>
              <a:t>D.M. 850/2015</a:t>
            </a:r>
            <a:r>
              <a:rPr lang="it-IT" sz="2000" dirty="0">
                <a:solidFill>
                  <a:schemeClr val="tx2"/>
                </a:solidFill>
              </a:rPr>
              <a:t>) </a:t>
            </a:r>
          </a:p>
        </p:txBody>
      </p:sp>
      <p:sp>
        <p:nvSpPr>
          <p:cNvPr id="5" name="Rettangolo 4"/>
          <p:cNvSpPr/>
          <p:nvPr/>
        </p:nvSpPr>
        <p:spPr>
          <a:xfrm>
            <a:off x="606881" y="262648"/>
            <a:ext cx="7992888" cy="115212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dirty="0" smtClean="0">
                <a:solidFill>
                  <a:srgbClr val="002060"/>
                </a:solidFill>
              </a:rPr>
              <a:t>Formazione on-line </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77272"/>
            <a:ext cx="1905000" cy="828675"/>
          </a:xfrm>
          <a:prstGeom prst="rect">
            <a:avLst/>
          </a:prstGeom>
        </p:spPr>
      </p:pic>
    </p:spTree>
    <p:extLst>
      <p:ext uri="{BB962C8B-B14F-4D97-AF65-F5344CB8AC3E}">
        <p14:creationId xmlns:p14="http://schemas.microsoft.com/office/powerpoint/2010/main" val="612366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88640"/>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dirty="0" smtClean="0">
              <a:solidFill>
                <a:schemeClr val="tx2"/>
              </a:solidFill>
            </a:endParaRPr>
          </a:p>
          <a:p>
            <a:endParaRPr lang="it-IT" sz="2400" dirty="0">
              <a:solidFill>
                <a:schemeClr val="tx2"/>
              </a:solidFill>
            </a:endParaRPr>
          </a:p>
          <a:p>
            <a:r>
              <a:rPr lang="it-IT" sz="2400" dirty="0" smtClean="0">
                <a:solidFill>
                  <a:schemeClr val="tx2"/>
                </a:solidFill>
              </a:rPr>
              <a:t>Il </a:t>
            </a:r>
            <a:r>
              <a:rPr lang="it-IT" sz="2400" dirty="0">
                <a:solidFill>
                  <a:schemeClr val="tx2"/>
                </a:solidFill>
              </a:rPr>
              <a:t>portale </a:t>
            </a:r>
            <a:r>
              <a:rPr lang="it-IT" sz="2400" b="1" dirty="0">
                <a:solidFill>
                  <a:schemeClr val="tx2"/>
                </a:solidFill>
              </a:rPr>
              <a:t>neoassunti.indire.it</a:t>
            </a:r>
            <a:r>
              <a:rPr lang="it-IT" sz="2400" dirty="0">
                <a:solidFill>
                  <a:schemeClr val="tx2"/>
                </a:solidFill>
              </a:rPr>
              <a:t> è</a:t>
            </a:r>
            <a:r>
              <a:rPr lang="it-IT" sz="2400" dirty="0" smtClean="0">
                <a:solidFill>
                  <a:schemeClr val="tx2"/>
                </a:solidFill>
              </a:rPr>
              <a:t> </a:t>
            </a:r>
            <a:r>
              <a:rPr lang="it-IT" sz="2400" dirty="0">
                <a:solidFill>
                  <a:schemeClr val="tx2"/>
                </a:solidFill>
              </a:rPr>
              <a:t>organizzato in due parti: una sezione pubblica dedicata alle news che si succedono durante l’anno e una parte riservata ai docenti, nella quale svolgere le </a:t>
            </a:r>
            <a:r>
              <a:rPr lang="it-IT" sz="2400" dirty="0" smtClean="0">
                <a:solidFill>
                  <a:schemeClr val="tx2"/>
                </a:solidFill>
              </a:rPr>
              <a:t>attività online</a:t>
            </a:r>
            <a:r>
              <a:rPr lang="it-IT" sz="2400" dirty="0">
                <a:solidFill>
                  <a:schemeClr val="tx2"/>
                </a:solidFill>
              </a:rPr>
              <a:t>.</a:t>
            </a:r>
          </a:p>
          <a:p>
            <a:r>
              <a:rPr lang="it-IT" sz="2400" dirty="0" smtClean="0">
                <a:solidFill>
                  <a:schemeClr val="tx2"/>
                </a:solidFill>
              </a:rPr>
              <a:t>Presenta </a:t>
            </a:r>
            <a:r>
              <a:rPr lang="it-IT" sz="2400" dirty="0">
                <a:solidFill>
                  <a:schemeClr val="tx2"/>
                </a:solidFill>
              </a:rPr>
              <a:t>alcune modifiche principali: un nuovo spazio per una breve riflessione guidata sull’esperienza relativa ai laboratori formativi territoriali o alle visite nelle scuole innovative e una semplificazione dello spazio dedicato alla </a:t>
            </a:r>
            <a:r>
              <a:rPr lang="it-IT" sz="2400" dirty="0" smtClean="0">
                <a:solidFill>
                  <a:schemeClr val="tx2"/>
                </a:solidFill>
              </a:rPr>
              <a:t>progettazione documentazione-riflessione </a:t>
            </a:r>
            <a:r>
              <a:rPr lang="it-IT" sz="2400" dirty="0">
                <a:solidFill>
                  <a:schemeClr val="tx2"/>
                </a:solidFill>
              </a:rPr>
              <a:t>sulle due attività didattiche.</a:t>
            </a:r>
          </a:p>
          <a:p>
            <a:r>
              <a:rPr lang="it-IT" sz="2400" dirty="0">
                <a:solidFill>
                  <a:schemeClr val="tx2"/>
                </a:solidFill>
              </a:rPr>
              <a:t>La sezione pubblica del sito </a:t>
            </a:r>
            <a:r>
              <a:rPr lang="it-IT" sz="2400" dirty="0" smtClean="0">
                <a:solidFill>
                  <a:schemeClr val="tx2"/>
                </a:solidFill>
              </a:rPr>
              <a:t>ospita </a:t>
            </a:r>
            <a:r>
              <a:rPr lang="it-IT" sz="2400" dirty="0">
                <a:solidFill>
                  <a:schemeClr val="tx2"/>
                </a:solidFill>
              </a:rPr>
              <a:t>inoltre un </a:t>
            </a:r>
            <a:r>
              <a:rPr lang="it-IT" sz="2400" b="1" dirty="0">
                <a:solidFill>
                  <a:schemeClr val="tx2"/>
                </a:solidFill>
              </a:rPr>
              <a:t>Toolkit</a:t>
            </a:r>
            <a:r>
              <a:rPr lang="it-IT" sz="2400" dirty="0">
                <a:solidFill>
                  <a:schemeClr val="tx2"/>
                </a:solidFill>
              </a:rPr>
              <a:t> contenente materiali e strumenti di supporto per docenti, tutor e referenti per la formazione presso le scuole e gli uffici territoriali.</a:t>
            </a:r>
          </a:p>
        </p:txBody>
      </p:sp>
      <p:sp>
        <p:nvSpPr>
          <p:cNvPr id="5" name="Rettangolo 4"/>
          <p:cNvSpPr/>
          <p:nvPr/>
        </p:nvSpPr>
        <p:spPr>
          <a:xfrm>
            <a:off x="606881" y="262648"/>
            <a:ext cx="7992888" cy="115212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dirty="0" smtClean="0">
                <a:solidFill>
                  <a:srgbClr val="002060"/>
                </a:solidFill>
              </a:rPr>
              <a:t>Formazione on-line </a:t>
            </a:r>
          </a:p>
          <a:p>
            <a:pPr lvl="0" algn="ctr"/>
            <a:r>
              <a:rPr lang="it-IT" sz="2800" i="1" dirty="0" smtClean="0">
                <a:solidFill>
                  <a:srgbClr val="002060"/>
                </a:solidFill>
              </a:rPr>
              <a:t>Ambiente on line</a:t>
            </a:r>
            <a:r>
              <a:rPr lang="it-IT" sz="2800" b="1" i="1" dirty="0" smtClean="0">
                <a:solidFill>
                  <a:srgbClr val="002060"/>
                </a:solidFill>
              </a:rPr>
              <a:t>: </a:t>
            </a:r>
            <a:r>
              <a:rPr lang="it-IT" sz="2800" b="1" i="1" u="sng" dirty="0" smtClean="0">
                <a:solidFill>
                  <a:schemeClr val="tx2"/>
                </a:solidFill>
              </a:rPr>
              <a:t>neoassunti.indire.it</a:t>
            </a:r>
            <a:endParaRPr lang="it-IT" sz="2800" b="1" i="1" u="sng" dirty="0">
              <a:solidFill>
                <a:schemeClr val="tx2"/>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77272"/>
            <a:ext cx="1905000" cy="828675"/>
          </a:xfrm>
          <a:prstGeom prst="rect">
            <a:avLst/>
          </a:prstGeom>
        </p:spPr>
      </p:pic>
    </p:spTree>
    <p:extLst>
      <p:ext uri="{BB962C8B-B14F-4D97-AF65-F5344CB8AC3E}">
        <p14:creationId xmlns:p14="http://schemas.microsoft.com/office/powerpoint/2010/main" val="1846664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169" y="116632"/>
            <a:ext cx="8928992" cy="662473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661" y="5661248"/>
            <a:ext cx="1905000" cy="828675"/>
          </a:xfrm>
          <a:prstGeom prst="rect">
            <a:avLst/>
          </a:prstGeom>
        </p:spPr>
      </p:pic>
      <p:pic>
        <p:nvPicPr>
          <p:cNvPr id="8" name="Immagine 7"/>
          <p:cNvPicPr/>
          <p:nvPr/>
        </p:nvPicPr>
        <p:blipFill rotWithShape="1">
          <a:blip r:embed="rId3"/>
          <a:srcRect l="12346" t="12885" r="13577" b="23249"/>
          <a:stretch/>
        </p:blipFill>
        <p:spPr bwMode="auto">
          <a:xfrm>
            <a:off x="602066" y="116632"/>
            <a:ext cx="5772150" cy="2674620"/>
          </a:xfrm>
          <a:prstGeom prst="rect">
            <a:avLst/>
          </a:prstGeom>
          <a:ln>
            <a:noFill/>
          </a:ln>
          <a:extLst>
            <a:ext uri="{53640926-AAD7-44D8-BBD7-CCE9431645EC}">
              <a14:shadowObscured xmlns:a14="http://schemas.microsoft.com/office/drawing/2010/main"/>
            </a:ext>
          </a:extLst>
        </p:spPr>
      </p:pic>
      <p:pic>
        <p:nvPicPr>
          <p:cNvPr id="9" name="Immagine 8"/>
          <p:cNvPicPr/>
          <p:nvPr/>
        </p:nvPicPr>
        <p:blipFill rotWithShape="1">
          <a:blip r:embed="rId4"/>
          <a:srcRect l="13400" t="10924" r="14180"/>
          <a:stretch/>
        </p:blipFill>
        <p:spPr bwMode="auto">
          <a:xfrm>
            <a:off x="611560" y="2780928"/>
            <a:ext cx="5772150" cy="38157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5443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504" y="188640"/>
            <a:ext cx="8928992"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p:nvPr/>
        </p:nvPicPr>
        <p:blipFill rotWithShape="1">
          <a:blip r:embed="rId2"/>
          <a:srcRect t="17086" b="5862"/>
          <a:stretch/>
        </p:blipFill>
        <p:spPr bwMode="auto">
          <a:xfrm>
            <a:off x="107504" y="1700808"/>
            <a:ext cx="8928992" cy="3960440"/>
          </a:xfrm>
          <a:prstGeom prst="rect">
            <a:avLst/>
          </a:prstGeom>
          <a:ln>
            <a:noFill/>
          </a:ln>
          <a:extLst>
            <a:ext uri="{53640926-AAD7-44D8-BBD7-CCE9431645EC}">
              <a14:shadowObscured xmlns:a14="http://schemas.microsoft.com/office/drawing/2010/main"/>
            </a:ext>
          </a:extLst>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148" y="5912693"/>
            <a:ext cx="1905000" cy="828675"/>
          </a:xfrm>
          <a:prstGeom prst="rect">
            <a:avLst/>
          </a:prstGeom>
        </p:spPr>
      </p:pic>
    </p:spTree>
    <p:extLst>
      <p:ext uri="{BB962C8B-B14F-4D97-AF65-F5344CB8AC3E}">
        <p14:creationId xmlns:p14="http://schemas.microsoft.com/office/powerpoint/2010/main" val="295730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i="1" dirty="0" smtClean="0">
              <a:solidFill>
                <a:schemeClr val="tx2"/>
              </a:solidFill>
            </a:endParaRPr>
          </a:p>
          <a:p>
            <a:endParaRPr lang="it-IT" sz="2000" i="1" dirty="0">
              <a:solidFill>
                <a:schemeClr val="tx2"/>
              </a:solidFill>
            </a:endParaRPr>
          </a:p>
          <a:p>
            <a:r>
              <a:rPr lang="it-IT" sz="2000" i="1" dirty="0" smtClean="0">
                <a:solidFill>
                  <a:schemeClr val="tx2"/>
                </a:solidFill>
              </a:rPr>
              <a:t>1. Nel </a:t>
            </a:r>
            <a:r>
              <a:rPr lang="it-IT" sz="2000" i="1" dirty="0">
                <a:solidFill>
                  <a:schemeClr val="tx2"/>
                </a:solidFill>
              </a:rPr>
              <a:t>corso del periodo di formazione il docente neo-assunto cura la predisposizione di un proprio portfolio professionale, in formato digitale, che dovrà contenere: </a:t>
            </a:r>
            <a:endParaRPr lang="it-IT" sz="2000" i="1" dirty="0" smtClean="0">
              <a:solidFill>
                <a:schemeClr val="tx2"/>
              </a:solidFill>
            </a:endParaRPr>
          </a:p>
          <a:p>
            <a:r>
              <a:rPr lang="it-IT" sz="2000" i="1" dirty="0" smtClean="0">
                <a:solidFill>
                  <a:schemeClr val="tx2"/>
                </a:solidFill>
              </a:rPr>
              <a:t>a</a:t>
            </a:r>
            <a:r>
              <a:rPr lang="it-IT" sz="2000" i="1" dirty="0">
                <a:solidFill>
                  <a:schemeClr val="tx2"/>
                </a:solidFill>
              </a:rPr>
              <a:t>. uno spazio per la descrizione del proprio curriculum professionale; </a:t>
            </a:r>
            <a:endParaRPr lang="it-IT" sz="2000" i="1" dirty="0" smtClean="0">
              <a:solidFill>
                <a:schemeClr val="tx2"/>
              </a:solidFill>
            </a:endParaRPr>
          </a:p>
          <a:p>
            <a:r>
              <a:rPr lang="it-IT" sz="2000" i="1" dirty="0" smtClean="0">
                <a:solidFill>
                  <a:schemeClr val="tx2"/>
                </a:solidFill>
              </a:rPr>
              <a:t>b</a:t>
            </a:r>
            <a:r>
              <a:rPr lang="it-IT" sz="2000" i="1" dirty="0">
                <a:solidFill>
                  <a:schemeClr val="tx2"/>
                </a:solidFill>
              </a:rPr>
              <a:t>. l’elaborazione di un bilancio di competenze, all’inizio del percorso </a:t>
            </a:r>
            <a:r>
              <a:rPr lang="it-IT" sz="2000" i="1" dirty="0" smtClean="0">
                <a:solidFill>
                  <a:schemeClr val="tx2"/>
                </a:solidFill>
              </a:rPr>
              <a:t>  formativo</a:t>
            </a:r>
            <a:r>
              <a:rPr lang="it-IT" sz="2000" i="1" dirty="0">
                <a:solidFill>
                  <a:schemeClr val="tx2"/>
                </a:solidFill>
              </a:rPr>
              <a:t>; </a:t>
            </a:r>
            <a:endParaRPr lang="it-IT" sz="2000" i="1" dirty="0" smtClean="0">
              <a:solidFill>
                <a:schemeClr val="tx2"/>
              </a:solidFill>
            </a:endParaRPr>
          </a:p>
          <a:p>
            <a:r>
              <a:rPr lang="it-IT" sz="2000" i="1" dirty="0" smtClean="0">
                <a:solidFill>
                  <a:schemeClr val="tx2"/>
                </a:solidFill>
              </a:rPr>
              <a:t>c</a:t>
            </a:r>
            <a:r>
              <a:rPr lang="it-IT" sz="2000" i="1" dirty="0">
                <a:solidFill>
                  <a:schemeClr val="tx2"/>
                </a:solidFill>
              </a:rPr>
              <a:t>. la documentazione di fasi significative della progettazione didattica, delle attività didattiche svolte, delle azioni di verifica intraprese; </a:t>
            </a:r>
            <a:endParaRPr lang="it-IT" sz="2000" i="1" dirty="0" smtClean="0">
              <a:solidFill>
                <a:schemeClr val="tx2"/>
              </a:solidFill>
            </a:endParaRPr>
          </a:p>
          <a:p>
            <a:r>
              <a:rPr lang="it-IT" sz="2000" i="1" dirty="0" smtClean="0">
                <a:solidFill>
                  <a:schemeClr val="tx2"/>
                </a:solidFill>
              </a:rPr>
              <a:t>d</a:t>
            </a:r>
            <a:r>
              <a:rPr lang="it-IT" sz="2000" i="1" dirty="0">
                <a:solidFill>
                  <a:schemeClr val="tx2"/>
                </a:solidFill>
              </a:rPr>
              <a:t>. la realizzazione di un bilancio conclusivo e la previsione di un piano di sviluppo professionale. </a:t>
            </a:r>
            <a:endParaRPr lang="it-IT" sz="2000" i="1" dirty="0" smtClean="0">
              <a:solidFill>
                <a:schemeClr val="tx2"/>
              </a:solidFill>
            </a:endParaRPr>
          </a:p>
          <a:p>
            <a:r>
              <a:rPr lang="it-IT" sz="2000" i="1" dirty="0" smtClean="0">
                <a:solidFill>
                  <a:schemeClr val="tx2"/>
                </a:solidFill>
              </a:rPr>
              <a:t>2. Il </a:t>
            </a:r>
            <a:r>
              <a:rPr lang="it-IT" sz="2000" i="1" dirty="0">
                <a:solidFill>
                  <a:schemeClr val="tx2"/>
                </a:solidFill>
              </a:rPr>
              <a:t>portfolio professionale assume un preminente significato formativo per la crescita professionale permanente di ogni insegnante. </a:t>
            </a:r>
            <a:endParaRPr lang="it-IT" b="1" i="1" u="sng" dirty="0" smtClean="0">
              <a:solidFill>
                <a:schemeClr val="tx2"/>
              </a:solidFill>
            </a:endParaRPr>
          </a:p>
          <a:p>
            <a:endParaRPr lang="it-IT" b="1" i="1" u="sng" dirty="0">
              <a:solidFill>
                <a:srgbClr val="002060"/>
              </a:solidFill>
            </a:endParaRPr>
          </a:p>
          <a:p>
            <a:endParaRPr lang="it-IT" b="1" i="1" u="sng" dirty="0" smtClean="0">
              <a:solidFill>
                <a:srgbClr val="002060"/>
              </a:solidFill>
            </a:endParaRPr>
          </a:p>
          <a:p>
            <a:endParaRPr lang="it-IT" b="1" i="1" u="sng" dirty="0">
              <a:solidFill>
                <a:srgbClr val="002060"/>
              </a:solidFill>
            </a:endParaRPr>
          </a:p>
          <a:p>
            <a:endParaRPr lang="it-IT" b="1" i="1" u="sng" dirty="0" smtClean="0">
              <a:solidFill>
                <a:srgbClr val="002060"/>
              </a:solidFill>
            </a:endParaRPr>
          </a:p>
          <a:p>
            <a:r>
              <a:rPr lang="it-IT" b="1" u="sng" dirty="0">
                <a:solidFill>
                  <a:schemeClr val="tx2"/>
                </a:solidFill>
              </a:rPr>
              <a:t>(art. </a:t>
            </a:r>
            <a:r>
              <a:rPr lang="it-IT" b="1" u="sng" dirty="0" smtClean="0">
                <a:solidFill>
                  <a:schemeClr val="tx2"/>
                </a:solidFill>
              </a:rPr>
              <a:t>11 </a:t>
            </a:r>
            <a:r>
              <a:rPr lang="it-IT" b="1" u="sng" dirty="0">
                <a:solidFill>
                  <a:schemeClr val="tx2"/>
                </a:solidFill>
              </a:rPr>
              <a:t>D.M. 850/2015)</a:t>
            </a:r>
          </a:p>
          <a:p>
            <a:endParaRPr lang="it-IT" b="1" i="1" u="sng" dirty="0">
              <a:solidFill>
                <a:srgbClr val="002060"/>
              </a:solidFill>
            </a:endParaRPr>
          </a:p>
          <a:p>
            <a:endParaRPr lang="it-IT" b="1" i="1" u="sng" dirty="0" smtClean="0">
              <a:solidFill>
                <a:srgbClr val="002060"/>
              </a:solidFill>
            </a:endParaRPr>
          </a:p>
          <a:p>
            <a:endParaRPr lang="it-IT" b="1" i="1" u="sng" dirty="0">
              <a:solidFill>
                <a:srgbClr val="002060"/>
              </a:solidFill>
            </a:endParaRPr>
          </a:p>
          <a:p>
            <a:endParaRPr lang="it-IT" b="1" i="1" u="sng" dirty="0">
              <a:solidFill>
                <a:srgbClr val="002060"/>
              </a:solidFill>
            </a:endParaRPr>
          </a:p>
          <a:p>
            <a:r>
              <a:rPr lang="it-IT" b="1" u="sng" dirty="0">
                <a:solidFill>
                  <a:schemeClr val="tx2"/>
                </a:solidFill>
              </a:rPr>
              <a:t>(art. </a:t>
            </a:r>
            <a:r>
              <a:rPr lang="it-IT" b="1" u="sng" dirty="0" smtClean="0">
                <a:solidFill>
                  <a:schemeClr val="tx2"/>
                </a:solidFill>
              </a:rPr>
              <a:t>11 D.M</a:t>
            </a:r>
            <a:r>
              <a:rPr lang="it-IT" b="1" u="sng" dirty="0">
                <a:solidFill>
                  <a:schemeClr val="tx2"/>
                </a:solidFill>
              </a:rPr>
              <a:t>. 850/2015</a:t>
            </a:r>
            <a:r>
              <a:rPr lang="it-IT" b="1" u="sng" dirty="0" smtClean="0">
                <a:solidFill>
                  <a:schemeClr val="tx2"/>
                </a:solidFill>
              </a:rPr>
              <a:t>)</a:t>
            </a: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115616" y="404664"/>
            <a:ext cx="7272808"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chemeClr val="tx2"/>
                </a:solidFill>
              </a:rPr>
              <a:t>Portfolio professionale</a:t>
            </a:r>
            <a:endParaRPr lang="it-IT" sz="2800" b="1" dirty="0">
              <a:solidFill>
                <a:schemeClr val="tx2"/>
              </a:solidFill>
            </a:endParaRPr>
          </a:p>
        </p:txBody>
      </p:sp>
    </p:spTree>
    <p:extLst>
      <p:ext uri="{BB962C8B-B14F-4D97-AF65-F5344CB8AC3E}">
        <p14:creationId xmlns:p14="http://schemas.microsoft.com/office/powerpoint/2010/main" val="1019957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3" name="Segnaposto contenuto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00" y="3448844"/>
            <a:ext cx="1905000" cy="828675"/>
          </a:xfrm>
        </p:spPr>
      </p:pic>
      <p:sp>
        <p:nvSpPr>
          <p:cNvPr id="4" name="Rettangolo 3"/>
          <p:cNvSpPr/>
          <p:nvPr/>
        </p:nvSpPr>
        <p:spPr>
          <a:xfrm>
            <a:off x="107504" y="89480"/>
            <a:ext cx="8856984" cy="662473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u="sng" dirty="0"/>
          </a:p>
        </p:txBody>
      </p:sp>
      <p:sp>
        <p:nvSpPr>
          <p:cNvPr id="5" name="Rettangolo 4"/>
          <p:cNvSpPr/>
          <p:nvPr/>
        </p:nvSpPr>
        <p:spPr>
          <a:xfrm>
            <a:off x="317625" y="260648"/>
            <a:ext cx="8496944" cy="136815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2"/>
                </a:solidFill>
              </a:rPr>
              <a:t>Portfolio professionale (digitale) in sintesi</a:t>
            </a:r>
            <a:endParaRPr lang="it-IT" sz="2800" b="1" dirty="0">
              <a:solidFill>
                <a:schemeClr val="tx2"/>
              </a:solidFill>
            </a:endParaRPr>
          </a:p>
          <a:p>
            <a:pPr algn="ctr"/>
            <a:r>
              <a:rPr lang="it-IT" sz="2800" b="1" dirty="0" smtClean="0">
                <a:solidFill>
                  <a:schemeClr val="tx2"/>
                </a:solidFill>
              </a:rPr>
              <a:t>ATTIVITÀ IN PIATTAFORMA</a:t>
            </a:r>
            <a:endParaRPr lang="it-IT" sz="2800" b="1" dirty="0">
              <a:solidFill>
                <a:schemeClr val="tx2"/>
              </a:solidFill>
            </a:endParaRPr>
          </a:p>
        </p:txBody>
      </p:sp>
      <p:sp>
        <p:nvSpPr>
          <p:cNvPr id="6" name="Rettangolo arrotondato 5"/>
          <p:cNvSpPr/>
          <p:nvPr/>
        </p:nvSpPr>
        <p:spPr>
          <a:xfrm>
            <a:off x="418308" y="2492896"/>
            <a:ext cx="4772676"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2"/>
                </a:solidFill>
              </a:rPr>
              <a:t>BILANCIO INIZIALE DELLE COMPETENZE</a:t>
            </a:r>
            <a:endParaRPr lang="it-IT" b="1" dirty="0">
              <a:solidFill>
                <a:schemeClr val="tx2"/>
              </a:solidFill>
            </a:endParaRPr>
          </a:p>
        </p:txBody>
      </p:sp>
      <p:sp>
        <p:nvSpPr>
          <p:cNvPr id="7" name="Rettangolo arrotondato 6"/>
          <p:cNvSpPr/>
          <p:nvPr/>
        </p:nvSpPr>
        <p:spPr>
          <a:xfrm>
            <a:off x="432862" y="1771701"/>
            <a:ext cx="4772676"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2"/>
                </a:solidFill>
              </a:rPr>
              <a:t>CURRICULUM FORMATIVO</a:t>
            </a:r>
            <a:endParaRPr lang="it-IT" b="1" dirty="0">
              <a:solidFill>
                <a:schemeClr val="tx2"/>
              </a:solidFill>
            </a:endParaRPr>
          </a:p>
        </p:txBody>
      </p:sp>
      <p:sp>
        <p:nvSpPr>
          <p:cNvPr id="9" name="Rettangolo arrotondato 8"/>
          <p:cNvSpPr/>
          <p:nvPr/>
        </p:nvSpPr>
        <p:spPr>
          <a:xfrm>
            <a:off x="432862" y="3284984"/>
            <a:ext cx="4743568"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2"/>
                </a:solidFill>
              </a:rPr>
              <a:t>ATTIVITA’ DIDATTICA 1</a:t>
            </a:r>
            <a:endParaRPr lang="it-IT" b="1" dirty="0">
              <a:solidFill>
                <a:schemeClr val="tx2"/>
              </a:solidFill>
            </a:endParaRPr>
          </a:p>
        </p:txBody>
      </p:sp>
      <p:sp>
        <p:nvSpPr>
          <p:cNvPr id="10" name="Rettangolo arrotondato 9"/>
          <p:cNvSpPr/>
          <p:nvPr/>
        </p:nvSpPr>
        <p:spPr>
          <a:xfrm>
            <a:off x="421618" y="4149080"/>
            <a:ext cx="4766056"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2"/>
                </a:solidFill>
              </a:rPr>
              <a:t>ATTIVITA’ DIDATTICA 2</a:t>
            </a:r>
            <a:endParaRPr lang="it-IT" b="1" dirty="0">
              <a:solidFill>
                <a:schemeClr val="tx2"/>
              </a:solidFill>
            </a:endParaRPr>
          </a:p>
        </p:txBody>
      </p:sp>
      <p:sp>
        <p:nvSpPr>
          <p:cNvPr id="11" name="Rettangolo arrotondato 10"/>
          <p:cNvSpPr/>
          <p:nvPr/>
        </p:nvSpPr>
        <p:spPr>
          <a:xfrm>
            <a:off x="426242" y="5085184"/>
            <a:ext cx="4756808" cy="601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2"/>
                </a:solidFill>
              </a:rPr>
              <a:t>BILANCIO FINALE DELLE COMPETENZE</a:t>
            </a:r>
            <a:endParaRPr lang="it-IT" b="1" dirty="0">
              <a:solidFill>
                <a:schemeClr val="tx2"/>
              </a:solidFill>
            </a:endParaRPr>
          </a:p>
        </p:txBody>
      </p:sp>
      <p:sp>
        <p:nvSpPr>
          <p:cNvPr id="12" name="Rettangolo arrotondato 11"/>
          <p:cNvSpPr/>
          <p:nvPr/>
        </p:nvSpPr>
        <p:spPr>
          <a:xfrm>
            <a:off x="432862" y="5996136"/>
            <a:ext cx="4766056" cy="601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2"/>
                </a:solidFill>
              </a:rPr>
              <a:t>PIANO DI SVILUPPO PROFESSIONALE</a:t>
            </a:r>
            <a:endParaRPr lang="it-IT" b="1" dirty="0">
              <a:solidFill>
                <a:schemeClr val="tx2"/>
              </a:solidFill>
            </a:endParaRPr>
          </a:p>
        </p:txBody>
      </p:sp>
      <p:pic>
        <p:nvPicPr>
          <p:cNvPr id="14" name="Immagin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70405"/>
            <a:ext cx="1905000" cy="828675"/>
          </a:xfrm>
          <a:prstGeom prst="rect">
            <a:avLst/>
          </a:prstGeom>
        </p:spPr>
      </p:pic>
    </p:spTree>
    <p:extLst>
      <p:ext uri="{BB962C8B-B14F-4D97-AF65-F5344CB8AC3E}">
        <p14:creationId xmlns:p14="http://schemas.microsoft.com/office/powerpoint/2010/main" val="156547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00" y="3448844"/>
            <a:ext cx="1905000" cy="828675"/>
          </a:xfrm>
        </p:spPr>
      </p:pic>
      <p:sp>
        <p:nvSpPr>
          <p:cNvPr id="4" name="Rettangolo 3"/>
          <p:cNvSpPr/>
          <p:nvPr/>
        </p:nvSpPr>
        <p:spPr>
          <a:xfrm>
            <a:off x="179512" y="116632"/>
            <a:ext cx="8856984" cy="662473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95536" y="1412776"/>
            <a:ext cx="8496944" cy="518457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dirty="0">
                <a:solidFill>
                  <a:schemeClr val="tx2"/>
                </a:solidFill>
              </a:rPr>
              <a:t>Ricostruisce una parte della storia professionale e formativa, quella parte che si ritiene abbia maggiormente contribuito allo sviluppo della </a:t>
            </a:r>
            <a:r>
              <a:rPr lang="it-IT" sz="2800" dirty="0" smtClean="0">
                <a:solidFill>
                  <a:schemeClr val="tx2"/>
                </a:solidFill>
              </a:rPr>
              <a:t>professionalità.</a:t>
            </a:r>
            <a:endParaRPr lang="it-IT" sz="2800" dirty="0">
              <a:solidFill>
                <a:schemeClr val="tx2"/>
              </a:solidFill>
            </a:endParaRPr>
          </a:p>
          <a:p>
            <a:r>
              <a:rPr lang="it-IT" sz="2800" dirty="0">
                <a:solidFill>
                  <a:schemeClr val="tx2"/>
                </a:solidFill>
              </a:rPr>
              <a:t>Può includere un numero massimo di 5 esperienze formative e/o professionali</a:t>
            </a:r>
          </a:p>
          <a:p>
            <a:r>
              <a:rPr lang="it-IT" sz="2800" dirty="0">
                <a:solidFill>
                  <a:schemeClr val="tx2"/>
                </a:solidFill>
              </a:rPr>
              <a:t>(eventi formativi, ricerche ed innovazioni, partecipazione a gruppi di lavoro, realizzazione di progetti </a:t>
            </a:r>
            <a:r>
              <a:rPr lang="it-IT" sz="2800" dirty="0" smtClean="0">
                <a:solidFill>
                  <a:schemeClr val="tx2"/>
                </a:solidFill>
              </a:rPr>
              <a:t>…).</a:t>
            </a:r>
            <a:endParaRPr lang="it-IT" sz="2800" dirty="0">
              <a:solidFill>
                <a:schemeClr val="tx2"/>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281" y="5883423"/>
            <a:ext cx="1905000" cy="828675"/>
          </a:xfrm>
          <a:prstGeom prst="rect">
            <a:avLst/>
          </a:prstGeom>
        </p:spPr>
      </p:pic>
      <p:sp>
        <p:nvSpPr>
          <p:cNvPr id="10" name="Rettangolo 9"/>
          <p:cNvSpPr/>
          <p:nvPr/>
        </p:nvSpPr>
        <p:spPr>
          <a:xfrm>
            <a:off x="779507" y="332656"/>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u="sng" dirty="0" smtClean="0"/>
              <a:t>IL CURRICULUM FORMATIVO</a:t>
            </a:r>
            <a:endParaRPr lang="it-IT" sz="2800" b="1" u="sng" dirty="0"/>
          </a:p>
        </p:txBody>
      </p:sp>
    </p:spTree>
    <p:extLst>
      <p:ext uri="{BB962C8B-B14F-4D97-AF65-F5344CB8AC3E}">
        <p14:creationId xmlns:p14="http://schemas.microsoft.com/office/powerpoint/2010/main" val="862192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9660" y="248623"/>
            <a:ext cx="8784976" cy="633670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b="1" dirty="0" smtClean="0">
              <a:solidFill>
                <a:prstClr val="white"/>
              </a:solidFill>
            </a:endParaRPr>
          </a:p>
          <a:p>
            <a:endParaRPr lang="it-IT" dirty="0" smtClean="0"/>
          </a:p>
          <a:p>
            <a:endParaRPr lang="it-IT" dirty="0"/>
          </a:p>
          <a:p>
            <a:endParaRPr lang="it-IT" dirty="0" smtClean="0"/>
          </a:p>
          <a:p>
            <a:endParaRPr lang="it-IT" dirty="0"/>
          </a:p>
          <a:p>
            <a:endParaRPr lang="it-IT" dirty="0" smtClean="0"/>
          </a:p>
          <a:p>
            <a:pPr marL="342900" indent="-342900">
              <a:buAutoNum type="arabicPeriod"/>
            </a:pPr>
            <a:endParaRPr lang="it-IT" dirty="0" smtClean="0">
              <a:solidFill>
                <a:srgbClr val="002060"/>
              </a:solidFill>
            </a:endParaRPr>
          </a:p>
          <a:p>
            <a:pPr marL="342900" indent="-342900">
              <a:buAutoNum type="arabicPeriod"/>
            </a:pPr>
            <a:endParaRPr lang="it-IT" dirty="0">
              <a:solidFill>
                <a:srgbClr val="002060"/>
              </a:solidFill>
            </a:endParaRPr>
          </a:p>
          <a:p>
            <a:pPr marL="342900" indent="-342900">
              <a:buAutoNum type="arabicPeriod"/>
            </a:pPr>
            <a:endParaRPr lang="it-IT" dirty="0" smtClean="0">
              <a:solidFill>
                <a:srgbClr val="002060"/>
              </a:solidFill>
            </a:endParaRPr>
          </a:p>
          <a:p>
            <a:r>
              <a:rPr lang="it-IT" i="1" dirty="0" smtClean="0">
                <a:solidFill>
                  <a:srgbClr val="002060"/>
                </a:solidFill>
              </a:rPr>
              <a:t>1. Ai </a:t>
            </a:r>
            <a:r>
              <a:rPr lang="it-IT" i="1" dirty="0">
                <a:solidFill>
                  <a:srgbClr val="002060"/>
                </a:solidFill>
              </a:rPr>
              <a:t>fini della personalizzazione delle attività di formazione, anche alla luce delle prime attività didattiche svolte, il docente neo-assunto traccia un primo bilancio di competenze, in forma di autovalutazione strutturata, con la collaborazione del docente tutor. </a:t>
            </a:r>
          </a:p>
          <a:p>
            <a:endParaRPr lang="it-IT" i="1" dirty="0" smtClean="0">
              <a:solidFill>
                <a:srgbClr val="002060"/>
              </a:solidFill>
            </a:endParaRPr>
          </a:p>
          <a:p>
            <a:r>
              <a:rPr lang="it-IT" i="1" dirty="0" smtClean="0">
                <a:solidFill>
                  <a:srgbClr val="002060"/>
                </a:solidFill>
              </a:rPr>
              <a:t>2</a:t>
            </a:r>
            <a:r>
              <a:rPr lang="it-IT" i="1" dirty="0">
                <a:solidFill>
                  <a:srgbClr val="002060"/>
                </a:solidFill>
              </a:rPr>
              <a:t>. Il bilancio di competenze, predisposto entro il secondo mese dalla presa di servizio, consente di compiere una analisi critica delle competenze possedute, di delineare i punti da potenziare e di elaborare un progetto di formazione in servizio coerente con la diagnosi compiuta. </a:t>
            </a:r>
            <a:endParaRPr lang="it-IT" i="1" dirty="0" smtClean="0">
              <a:solidFill>
                <a:srgbClr val="002060"/>
              </a:solidFill>
            </a:endParaRPr>
          </a:p>
          <a:p>
            <a:endParaRPr lang="it-IT" b="1" dirty="0" smtClean="0">
              <a:solidFill>
                <a:srgbClr val="002060"/>
              </a:solidFill>
            </a:endParaRPr>
          </a:p>
          <a:p>
            <a:endParaRPr lang="it-IT" b="1" dirty="0" smtClean="0">
              <a:solidFill>
                <a:prstClr val="white"/>
              </a:solidFill>
            </a:endParaRPr>
          </a:p>
          <a:p>
            <a:endParaRPr lang="it-IT" b="1" dirty="0" smtClean="0">
              <a:solidFill>
                <a:prstClr val="white"/>
              </a:solidFill>
            </a:endParaRPr>
          </a:p>
          <a:p>
            <a:endParaRPr lang="it-IT" dirty="0">
              <a:solidFill>
                <a:srgbClr val="1F497D"/>
              </a:solidFill>
            </a:endParaRPr>
          </a:p>
          <a:p>
            <a:endParaRPr lang="it-IT" dirty="0" smtClean="0">
              <a:solidFill>
                <a:srgbClr val="1F497D"/>
              </a:solidFill>
            </a:endParaRPr>
          </a:p>
          <a:p>
            <a:r>
              <a:rPr lang="it-IT" b="1" dirty="0" smtClean="0">
                <a:solidFill>
                  <a:srgbClr val="1F497D"/>
                </a:solidFill>
              </a:rPr>
              <a:t>(art. 5 commi </a:t>
            </a:r>
            <a:r>
              <a:rPr lang="it-IT" b="1" dirty="0">
                <a:solidFill>
                  <a:srgbClr val="1F497D"/>
                </a:solidFill>
              </a:rPr>
              <a:t>1,2  D.M. </a:t>
            </a:r>
            <a:r>
              <a:rPr lang="it-IT" b="1" dirty="0" smtClean="0">
                <a:solidFill>
                  <a:srgbClr val="1F497D"/>
                </a:solidFill>
              </a:rPr>
              <a:t>850/2015)</a:t>
            </a:r>
            <a:endParaRPr lang="it-IT" dirty="0" smtClean="0">
              <a:solidFill>
                <a:srgbClr val="1F497D"/>
              </a:solidFill>
            </a:endParaRPr>
          </a:p>
          <a:p>
            <a:r>
              <a:rPr lang="it-IT" dirty="0" smtClean="0">
                <a:solidFill>
                  <a:srgbClr val="1F497D"/>
                </a:solidFill>
              </a:rPr>
              <a:t>                   </a:t>
            </a:r>
          </a:p>
          <a:p>
            <a:endParaRPr lang="it-IT" dirty="0">
              <a:solidFill>
                <a:prstClr val="white"/>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123" y="5768677"/>
            <a:ext cx="1905000" cy="828675"/>
          </a:xfrm>
          <a:prstGeom prst="rect">
            <a:avLst/>
          </a:prstGeom>
        </p:spPr>
      </p:pic>
      <p:sp>
        <p:nvSpPr>
          <p:cNvPr id="12" name="Rettangolo 11"/>
          <p:cNvSpPr/>
          <p:nvPr/>
        </p:nvSpPr>
        <p:spPr>
          <a:xfrm>
            <a:off x="779507" y="728700"/>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u="sng" dirty="0"/>
              <a:t>IL </a:t>
            </a:r>
            <a:r>
              <a:rPr lang="it-IT" sz="2800" b="1" u="sng" dirty="0" smtClean="0"/>
              <a:t>BILANCIO INIZIALE DELLE COMPETENZE</a:t>
            </a:r>
            <a:endParaRPr lang="it-IT" sz="2800" b="1" u="sng" dirty="0"/>
          </a:p>
        </p:txBody>
      </p:sp>
    </p:spTree>
    <p:extLst>
      <p:ext uri="{BB962C8B-B14F-4D97-AF65-F5344CB8AC3E}">
        <p14:creationId xmlns:p14="http://schemas.microsoft.com/office/powerpoint/2010/main" val="289801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88640"/>
            <a:ext cx="8712968" cy="64087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i="1" dirty="0" smtClean="0">
                <a:solidFill>
                  <a:schemeClr val="tx2"/>
                </a:solidFill>
              </a:rPr>
              <a:t>(art. 1 commi 117, 118,119,120  Legge 107/2015)</a:t>
            </a:r>
            <a:endParaRPr lang="it-IT" sz="2000" dirty="0" smtClean="0">
              <a:solidFill>
                <a:schemeClr val="tx2"/>
              </a:solidFill>
            </a:endParaRPr>
          </a:p>
          <a:p>
            <a:endParaRPr lang="it-IT" b="1" dirty="0">
              <a:solidFill>
                <a:schemeClr val="tx2"/>
              </a:solidFill>
            </a:endParaRPr>
          </a:p>
          <a:p>
            <a:r>
              <a:rPr lang="it-IT" b="1" i="1" dirty="0">
                <a:solidFill>
                  <a:schemeClr val="tx2"/>
                </a:solidFill>
              </a:rPr>
              <a:t>117. </a:t>
            </a:r>
            <a:r>
              <a:rPr lang="it-IT" i="1" dirty="0">
                <a:solidFill>
                  <a:schemeClr val="tx2"/>
                </a:solidFill>
              </a:rPr>
              <a:t>Il personale docente ed educativo in periodo di formazione e di </a:t>
            </a:r>
            <a:r>
              <a:rPr lang="it-IT" i="1" dirty="0" smtClean="0">
                <a:solidFill>
                  <a:schemeClr val="tx2"/>
                </a:solidFill>
              </a:rPr>
              <a:t>prova è </a:t>
            </a:r>
            <a:r>
              <a:rPr lang="it-IT" i="1" dirty="0">
                <a:solidFill>
                  <a:schemeClr val="tx2"/>
                </a:solidFill>
              </a:rPr>
              <a:t>sottoposto a valutazione da parte del dirigente scolastico, sentito </a:t>
            </a:r>
            <a:r>
              <a:rPr lang="it-IT" i="1" dirty="0" smtClean="0">
                <a:solidFill>
                  <a:schemeClr val="tx2"/>
                </a:solidFill>
              </a:rPr>
              <a:t>il comitato </a:t>
            </a:r>
            <a:r>
              <a:rPr lang="it-IT" i="1" dirty="0">
                <a:solidFill>
                  <a:schemeClr val="tx2"/>
                </a:solidFill>
              </a:rPr>
              <a:t>per la valutazione istituito ai sensi dell'articolo 11 del testo </a:t>
            </a:r>
            <a:r>
              <a:rPr lang="it-IT" i="1" dirty="0" smtClean="0">
                <a:solidFill>
                  <a:schemeClr val="tx2"/>
                </a:solidFill>
              </a:rPr>
              <a:t>unico di </a:t>
            </a:r>
            <a:r>
              <a:rPr lang="it-IT" i="1" dirty="0">
                <a:solidFill>
                  <a:schemeClr val="tx2"/>
                </a:solidFill>
              </a:rPr>
              <a:t>cui al decreto legislativo 16 aprile 1994, n. 297, come sostituito </a:t>
            </a:r>
            <a:r>
              <a:rPr lang="it-IT" i="1" dirty="0" smtClean="0">
                <a:solidFill>
                  <a:schemeClr val="tx2"/>
                </a:solidFill>
              </a:rPr>
              <a:t>dal comma </a:t>
            </a:r>
            <a:r>
              <a:rPr lang="it-IT" i="1" dirty="0">
                <a:solidFill>
                  <a:schemeClr val="tx2"/>
                </a:solidFill>
              </a:rPr>
              <a:t>129 del presente articolo, sulla base dell’istruttoria di un </a:t>
            </a:r>
            <a:r>
              <a:rPr lang="it-IT" i="1" dirty="0" smtClean="0">
                <a:solidFill>
                  <a:schemeClr val="tx2"/>
                </a:solidFill>
              </a:rPr>
              <a:t>docente al </a:t>
            </a:r>
            <a:r>
              <a:rPr lang="it-IT" i="1" dirty="0">
                <a:solidFill>
                  <a:schemeClr val="tx2"/>
                </a:solidFill>
              </a:rPr>
              <a:t>quale sono affidate dal dirigente scolastico le funzioni di tutor.</a:t>
            </a:r>
          </a:p>
          <a:p>
            <a:r>
              <a:rPr lang="it-IT" b="1" i="1" dirty="0">
                <a:solidFill>
                  <a:schemeClr val="tx2"/>
                </a:solidFill>
              </a:rPr>
              <a:t>118</a:t>
            </a:r>
            <a:r>
              <a:rPr lang="it-IT" i="1" dirty="0">
                <a:solidFill>
                  <a:schemeClr val="tx2"/>
                </a:solidFill>
              </a:rPr>
              <a:t>. Con decreto del Ministro dell'istruzione, dell'università e </a:t>
            </a:r>
            <a:r>
              <a:rPr lang="it-IT" i="1" dirty="0" smtClean="0">
                <a:solidFill>
                  <a:schemeClr val="tx2"/>
                </a:solidFill>
              </a:rPr>
              <a:t>della ricerca </a:t>
            </a:r>
            <a:r>
              <a:rPr lang="it-IT" i="1" dirty="0">
                <a:solidFill>
                  <a:schemeClr val="tx2"/>
                </a:solidFill>
              </a:rPr>
              <a:t>sono individuati gli obiettivi, le modalità di valutazione del </a:t>
            </a:r>
            <a:r>
              <a:rPr lang="it-IT" i="1" dirty="0" smtClean="0">
                <a:solidFill>
                  <a:schemeClr val="tx2"/>
                </a:solidFill>
              </a:rPr>
              <a:t>grado di </a:t>
            </a:r>
            <a:r>
              <a:rPr lang="it-IT" i="1" dirty="0">
                <a:solidFill>
                  <a:schemeClr val="tx2"/>
                </a:solidFill>
              </a:rPr>
              <a:t>raggiungimento degli stessi, le attività formative e i criteri per </a:t>
            </a:r>
            <a:r>
              <a:rPr lang="it-IT" i="1" dirty="0" smtClean="0">
                <a:solidFill>
                  <a:schemeClr val="tx2"/>
                </a:solidFill>
              </a:rPr>
              <a:t>la valutazione </a:t>
            </a:r>
            <a:r>
              <a:rPr lang="it-IT" i="1" dirty="0">
                <a:solidFill>
                  <a:schemeClr val="tx2"/>
                </a:solidFill>
              </a:rPr>
              <a:t>del personale docente ed educativo in periodo di formazione </a:t>
            </a:r>
            <a:r>
              <a:rPr lang="it-IT" i="1" dirty="0" smtClean="0">
                <a:solidFill>
                  <a:schemeClr val="tx2"/>
                </a:solidFill>
              </a:rPr>
              <a:t>e di </a:t>
            </a:r>
            <a:r>
              <a:rPr lang="it-IT" i="1" dirty="0">
                <a:solidFill>
                  <a:schemeClr val="tx2"/>
                </a:solidFill>
              </a:rPr>
              <a:t>prova.</a:t>
            </a:r>
          </a:p>
          <a:p>
            <a:r>
              <a:rPr lang="it-IT" b="1" i="1" dirty="0">
                <a:solidFill>
                  <a:schemeClr val="tx2"/>
                </a:solidFill>
              </a:rPr>
              <a:t>119</a:t>
            </a:r>
            <a:r>
              <a:rPr lang="it-IT" i="1" dirty="0">
                <a:solidFill>
                  <a:schemeClr val="tx2"/>
                </a:solidFill>
              </a:rPr>
              <a:t>. In caso di valutazione negativa del periodo di formazione e di </a:t>
            </a:r>
            <a:r>
              <a:rPr lang="it-IT" i="1" dirty="0" smtClean="0">
                <a:solidFill>
                  <a:schemeClr val="tx2"/>
                </a:solidFill>
              </a:rPr>
              <a:t>prova, il </a:t>
            </a:r>
            <a:r>
              <a:rPr lang="it-IT" i="1" dirty="0">
                <a:solidFill>
                  <a:schemeClr val="tx2"/>
                </a:solidFill>
              </a:rPr>
              <a:t>personale docente ed educativo è sottoposto ad un secondo periodo </a:t>
            </a:r>
            <a:r>
              <a:rPr lang="it-IT" i="1" dirty="0" smtClean="0">
                <a:solidFill>
                  <a:schemeClr val="tx2"/>
                </a:solidFill>
              </a:rPr>
              <a:t>di formazione </a:t>
            </a:r>
            <a:r>
              <a:rPr lang="it-IT" i="1" dirty="0">
                <a:solidFill>
                  <a:schemeClr val="tx2"/>
                </a:solidFill>
              </a:rPr>
              <a:t>e di prova, non rinnovabile.</a:t>
            </a:r>
          </a:p>
          <a:p>
            <a:r>
              <a:rPr lang="it-IT" b="1" i="1" dirty="0">
                <a:solidFill>
                  <a:schemeClr val="tx2"/>
                </a:solidFill>
              </a:rPr>
              <a:t>120</a:t>
            </a:r>
            <a:r>
              <a:rPr lang="it-IT" i="1" dirty="0">
                <a:solidFill>
                  <a:schemeClr val="tx2"/>
                </a:solidFill>
              </a:rPr>
              <a:t>. Continuano ad applicarsi, in quanto compatibili con i commi da </a:t>
            </a:r>
            <a:r>
              <a:rPr lang="it-IT" i="1" dirty="0" smtClean="0">
                <a:solidFill>
                  <a:schemeClr val="tx2"/>
                </a:solidFill>
              </a:rPr>
              <a:t>115 a </a:t>
            </a:r>
            <a:r>
              <a:rPr lang="it-IT" i="1" dirty="0">
                <a:solidFill>
                  <a:schemeClr val="tx2"/>
                </a:solidFill>
              </a:rPr>
              <a:t>119 del presente articolo, gli articoli da 437 a 440 del testo unico di </a:t>
            </a:r>
            <a:r>
              <a:rPr lang="it-IT" i="1" dirty="0" smtClean="0">
                <a:solidFill>
                  <a:schemeClr val="tx2"/>
                </a:solidFill>
              </a:rPr>
              <a:t>cui al </a:t>
            </a:r>
            <a:r>
              <a:rPr lang="it-IT" i="1" dirty="0">
                <a:solidFill>
                  <a:schemeClr val="tx2"/>
                </a:solidFill>
              </a:rPr>
              <a:t>decreto legislativo 16 aprile 1994, n. 297</a:t>
            </a:r>
            <a:r>
              <a:rPr lang="it-IT" i="1" dirty="0" smtClean="0">
                <a:solidFill>
                  <a:schemeClr val="tx2"/>
                </a:solidFill>
              </a:rPr>
              <a:t>.</a:t>
            </a:r>
          </a:p>
          <a:p>
            <a:endParaRPr lang="it-IT" dirty="0">
              <a:solidFill>
                <a:schemeClr val="tx2"/>
              </a:solidFill>
            </a:endParaRPr>
          </a:p>
          <a:p>
            <a:endParaRPr lang="it-IT" dirty="0">
              <a:solidFill>
                <a:schemeClr val="tx2"/>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768677"/>
            <a:ext cx="1905000" cy="828675"/>
          </a:xfrm>
          <a:prstGeom prst="rect">
            <a:avLst/>
          </a:prstGeom>
        </p:spPr>
      </p:pic>
    </p:spTree>
    <p:extLst>
      <p:ext uri="{BB962C8B-B14F-4D97-AF65-F5344CB8AC3E}">
        <p14:creationId xmlns:p14="http://schemas.microsoft.com/office/powerpoint/2010/main" val="3582603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260648"/>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266082935"/>
              </p:ext>
            </p:extLst>
          </p:nvPr>
        </p:nvGraphicFramePr>
        <p:xfrm>
          <a:off x="611560" y="2060848"/>
          <a:ext cx="7920880" cy="3614136"/>
        </p:xfrm>
        <a:graphic>
          <a:graphicData uri="http://schemas.openxmlformats.org/drawingml/2006/table">
            <a:tbl>
              <a:tblPr firstRow="1" bandRow="1">
                <a:tableStyleId>{5C22544A-7EE6-4342-B048-85BDC9FD1C3A}</a:tableStyleId>
              </a:tblPr>
              <a:tblGrid>
                <a:gridCol w="3960440"/>
                <a:gridCol w="3960440"/>
              </a:tblGrid>
              <a:tr h="982749">
                <a:tc>
                  <a:txBody>
                    <a:bodyPr/>
                    <a:lstStyle/>
                    <a:p>
                      <a:r>
                        <a:rPr lang="it-IT" dirty="0" smtClean="0">
                          <a:solidFill>
                            <a:schemeClr val="tx2"/>
                          </a:solidFill>
                        </a:rPr>
                        <a:t>Area</a:t>
                      </a:r>
                      <a:r>
                        <a:rPr lang="it-IT" baseline="0" dirty="0" smtClean="0">
                          <a:solidFill>
                            <a:schemeClr val="tx2"/>
                          </a:solidFill>
                        </a:rPr>
                        <a:t> delle competenze relative all’insegnamento</a:t>
                      </a:r>
                      <a:endParaRPr lang="it-IT" dirty="0">
                        <a:solidFill>
                          <a:schemeClr val="tx2"/>
                        </a:solidFill>
                      </a:endParaRPr>
                    </a:p>
                  </a:txBody>
                  <a:tcPr>
                    <a:solidFill>
                      <a:schemeClr val="accent5"/>
                    </a:solidFill>
                  </a:tcPr>
                </a:tc>
                <a:tc>
                  <a:txBody>
                    <a:bodyPr/>
                    <a:lstStyle/>
                    <a:p>
                      <a:r>
                        <a:rPr lang="it-IT" dirty="0" smtClean="0">
                          <a:solidFill>
                            <a:schemeClr val="tx2"/>
                          </a:solidFill>
                        </a:rPr>
                        <a:t>Didattica</a:t>
                      </a:r>
                      <a:endParaRPr lang="it-IT" dirty="0">
                        <a:solidFill>
                          <a:schemeClr val="tx2"/>
                        </a:solidFill>
                      </a:endParaRPr>
                    </a:p>
                  </a:txBody>
                  <a:tcPr>
                    <a:solidFill>
                      <a:schemeClr val="accent5"/>
                    </a:solidFill>
                  </a:tcPr>
                </a:tc>
              </a:tr>
              <a:tr h="1256353">
                <a:tc>
                  <a:txBody>
                    <a:bodyPr/>
                    <a:lstStyle/>
                    <a:p>
                      <a:r>
                        <a:rPr lang="it-IT" dirty="0" smtClean="0"/>
                        <a:t>Area delle competenze</a:t>
                      </a:r>
                      <a:r>
                        <a:rPr lang="it-IT" baseline="0" dirty="0" smtClean="0"/>
                        <a:t> </a:t>
                      </a:r>
                      <a:r>
                        <a:rPr lang="it-IT" dirty="0" smtClean="0"/>
                        <a:t>relative alla partecipazione alla vita della propria scuola</a:t>
                      </a:r>
                      <a:endParaRPr lang="it-IT" dirty="0"/>
                    </a:p>
                  </a:txBody>
                  <a:tcPr>
                    <a:solidFill>
                      <a:schemeClr val="accent5">
                        <a:lumMod val="60000"/>
                        <a:lumOff val="40000"/>
                      </a:schemeClr>
                    </a:solidFill>
                  </a:tcPr>
                </a:tc>
                <a:tc>
                  <a:txBody>
                    <a:bodyPr/>
                    <a:lstStyle/>
                    <a:p>
                      <a:r>
                        <a:rPr lang="it-IT" dirty="0" smtClean="0"/>
                        <a:t>Organizzazione</a:t>
                      </a:r>
                      <a:endParaRPr lang="it-IT" dirty="0"/>
                    </a:p>
                  </a:txBody>
                  <a:tcPr>
                    <a:solidFill>
                      <a:schemeClr val="accent5">
                        <a:lumMod val="60000"/>
                        <a:lumOff val="40000"/>
                      </a:schemeClr>
                    </a:solidFill>
                  </a:tcPr>
                </a:tc>
              </a:tr>
              <a:tr h="1375034">
                <a:tc>
                  <a:txBody>
                    <a:bodyPr/>
                    <a:lstStyle/>
                    <a:p>
                      <a:r>
                        <a:rPr lang="it-IT" dirty="0" smtClean="0"/>
                        <a:t>Area delle competenze relative alla propria formazione</a:t>
                      </a:r>
                    </a:p>
                  </a:txBody>
                  <a:tcPr>
                    <a:solidFill>
                      <a:schemeClr val="bg1"/>
                    </a:solidFill>
                  </a:tcPr>
                </a:tc>
                <a:tc>
                  <a:txBody>
                    <a:bodyPr/>
                    <a:lstStyle/>
                    <a:p>
                      <a:r>
                        <a:rPr lang="it-IT" dirty="0" smtClean="0"/>
                        <a:t>Professionalità</a:t>
                      </a:r>
                      <a:endParaRPr lang="it-IT" dirty="0"/>
                    </a:p>
                  </a:txBody>
                  <a:tcPr>
                    <a:solidFill>
                      <a:schemeClr val="bg1"/>
                    </a:solidFill>
                  </a:tcPr>
                </a:tc>
              </a:tr>
            </a:tbl>
          </a:graphicData>
        </a:graphic>
      </p:graphicFrame>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087" y="5896553"/>
            <a:ext cx="1905000" cy="828675"/>
          </a:xfrm>
          <a:prstGeom prst="rect">
            <a:avLst/>
          </a:prstGeom>
        </p:spPr>
      </p:pic>
      <p:sp>
        <p:nvSpPr>
          <p:cNvPr id="8" name="Rettangolo 7"/>
          <p:cNvSpPr/>
          <p:nvPr/>
        </p:nvSpPr>
        <p:spPr>
          <a:xfrm>
            <a:off x="779507" y="728700"/>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rgbClr val="002060"/>
                </a:solidFill>
              </a:rPr>
              <a:t>Articolazione del Bilancio iniziale delle competenze </a:t>
            </a:r>
            <a:endParaRPr lang="it-IT" sz="2800" dirty="0">
              <a:solidFill>
                <a:srgbClr val="002060"/>
              </a:solidFill>
            </a:endParaRPr>
          </a:p>
        </p:txBody>
      </p:sp>
    </p:spTree>
    <p:extLst>
      <p:ext uri="{BB962C8B-B14F-4D97-AF65-F5344CB8AC3E}">
        <p14:creationId xmlns:p14="http://schemas.microsoft.com/office/powerpoint/2010/main" val="1145266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96956"/>
            <a:ext cx="8784976"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827584" y="476672"/>
            <a:ext cx="7488832" cy="108012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u="sng" dirty="0">
                <a:solidFill>
                  <a:schemeClr val="tx2"/>
                </a:solidFill>
              </a:rPr>
              <a:t>PATTO PER LO SVILUPPO PROFESSIONALE</a:t>
            </a:r>
          </a:p>
        </p:txBody>
      </p:sp>
      <p:sp>
        <p:nvSpPr>
          <p:cNvPr id="7" name="Ovale 6"/>
          <p:cNvSpPr/>
          <p:nvPr/>
        </p:nvSpPr>
        <p:spPr>
          <a:xfrm>
            <a:off x="3224980" y="1844824"/>
            <a:ext cx="2491879"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2"/>
                </a:solidFill>
              </a:rPr>
              <a:t>impegno</a:t>
            </a:r>
            <a:endParaRPr lang="it-IT" sz="2800" dirty="0">
              <a:solidFill>
                <a:schemeClr val="tx2"/>
              </a:solidFill>
            </a:endParaRPr>
          </a:p>
        </p:txBody>
      </p:sp>
      <p:sp>
        <p:nvSpPr>
          <p:cNvPr id="8" name="Rettangolo arrotondato 7"/>
          <p:cNvSpPr/>
          <p:nvPr/>
        </p:nvSpPr>
        <p:spPr>
          <a:xfrm>
            <a:off x="971600" y="4051920"/>
            <a:ext cx="1744323" cy="12024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2"/>
                </a:solidFill>
              </a:rPr>
              <a:t>Docente neo-assunto</a:t>
            </a:r>
            <a:endParaRPr lang="it-IT" sz="2400" b="1" dirty="0">
              <a:solidFill>
                <a:schemeClr val="tx2"/>
              </a:solidFill>
            </a:endParaRPr>
          </a:p>
        </p:txBody>
      </p:sp>
      <p:sp>
        <p:nvSpPr>
          <p:cNvPr id="9" name="Rettangolo arrotondato 8"/>
          <p:cNvSpPr/>
          <p:nvPr/>
        </p:nvSpPr>
        <p:spPr>
          <a:xfrm>
            <a:off x="6228184" y="4051920"/>
            <a:ext cx="1440160" cy="12024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2"/>
                </a:solidFill>
              </a:rPr>
              <a:t>D.S.</a:t>
            </a:r>
            <a:endParaRPr lang="it-IT" sz="2800" b="1" dirty="0">
              <a:solidFill>
                <a:schemeClr val="tx2"/>
              </a:solidFill>
            </a:endParaRPr>
          </a:p>
        </p:txBody>
      </p:sp>
      <p:pic>
        <p:nvPicPr>
          <p:cNvPr id="10" name="Picture 2" descr="D:\Users\mi15494\AppData\Local\Microsoft\Windows\Temporary Internet Files\Content.IE5\7GPE3A3T\Stretta-di-man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41" y="4246240"/>
            <a:ext cx="2621359"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496" y="5848126"/>
            <a:ext cx="1905000" cy="828675"/>
          </a:xfrm>
          <a:prstGeom prst="rect">
            <a:avLst/>
          </a:prstGeom>
        </p:spPr>
      </p:pic>
    </p:spTree>
    <p:extLst>
      <p:ext uri="{BB962C8B-B14F-4D97-AF65-F5344CB8AC3E}">
        <p14:creationId xmlns:p14="http://schemas.microsoft.com/office/powerpoint/2010/main" val="2418077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250963"/>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tx2"/>
              </a:solidFill>
            </a:endParaRPr>
          </a:p>
          <a:p>
            <a:pPr algn="ctr"/>
            <a:r>
              <a:rPr lang="it-IT" sz="2400" b="1" dirty="0" smtClean="0">
                <a:solidFill>
                  <a:schemeClr val="tx2"/>
                </a:solidFill>
              </a:rPr>
              <a:t>  </a:t>
            </a:r>
          </a:p>
          <a:p>
            <a:endParaRPr lang="it-IT" sz="2000" b="1" dirty="0" smtClean="0">
              <a:solidFill>
                <a:schemeClr val="tx2"/>
              </a:solidFill>
            </a:endParaRPr>
          </a:p>
          <a:p>
            <a:endParaRPr lang="it-IT" sz="2000" b="1" dirty="0">
              <a:solidFill>
                <a:schemeClr val="tx2"/>
              </a:solidFill>
            </a:endParaRPr>
          </a:p>
          <a:p>
            <a:r>
              <a:rPr lang="it-IT" sz="2000" b="1" i="1" dirty="0" smtClean="0">
                <a:solidFill>
                  <a:schemeClr val="tx2"/>
                </a:solidFill>
              </a:rPr>
              <a:t>3. Il dirigente scolastico </a:t>
            </a:r>
            <a:r>
              <a:rPr lang="it-IT" sz="2000" b="1" i="1" dirty="0">
                <a:solidFill>
                  <a:schemeClr val="tx2"/>
                </a:solidFill>
              </a:rPr>
              <a:t>ed il docente neo-assunto, sulla base del bilancio delle competenze, sentito il </a:t>
            </a:r>
            <a:r>
              <a:rPr lang="it-IT" sz="2000" b="1" i="1" dirty="0" smtClean="0">
                <a:solidFill>
                  <a:schemeClr val="tx2"/>
                </a:solidFill>
              </a:rPr>
              <a:t>docente tutor </a:t>
            </a:r>
            <a:r>
              <a:rPr lang="it-IT" sz="2000" b="1" i="1" dirty="0">
                <a:solidFill>
                  <a:schemeClr val="tx2"/>
                </a:solidFill>
              </a:rPr>
              <a:t>e tenuto conto dei bisogni della scuola, </a:t>
            </a:r>
            <a:r>
              <a:rPr lang="it-IT" sz="2000" b="1" i="1" dirty="0" smtClean="0">
                <a:solidFill>
                  <a:schemeClr val="tx2"/>
                </a:solidFill>
              </a:rPr>
              <a:t>stabiliscono, </a:t>
            </a:r>
            <a:r>
              <a:rPr lang="it-IT" sz="2000" b="1" i="1" dirty="0">
                <a:solidFill>
                  <a:schemeClr val="tx2"/>
                </a:solidFill>
              </a:rPr>
              <a:t>con un apposito patto per lo sviluppo professionale, gli obiettivi di sviluppo delle competenze di natura culturale, disciplinare, didattico-metodologica e relazionale, da raggiungere attraverso le attività formative </a:t>
            </a:r>
            <a:r>
              <a:rPr lang="it-IT" sz="2000" b="1" i="1" dirty="0" smtClean="0">
                <a:solidFill>
                  <a:schemeClr val="tx2"/>
                </a:solidFill>
              </a:rPr>
              <a:t>di cui all’articolo 6 e </a:t>
            </a:r>
            <a:r>
              <a:rPr lang="it-IT" sz="2000" b="1" i="1" dirty="0">
                <a:solidFill>
                  <a:schemeClr val="tx2"/>
                </a:solidFill>
              </a:rPr>
              <a:t>la partecipazione ad attività formative attivate dall’istituzione scolastica o da reti di scuole, nonché l’utilizzo </a:t>
            </a:r>
            <a:r>
              <a:rPr lang="it-IT" sz="2000" b="1" i="1" dirty="0" smtClean="0">
                <a:solidFill>
                  <a:schemeClr val="tx2"/>
                </a:solidFill>
              </a:rPr>
              <a:t>eventuale </a:t>
            </a:r>
            <a:r>
              <a:rPr lang="it-IT" sz="2000" b="1" i="1" dirty="0">
                <a:solidFill>
                  <a:schemeClr val="tx2"/>
                </a:solidFill>
              </a:rPr>
              <a:t>delle risorse della Carta di cui </a:t>
            </a:r>
            <a:r>
              <a:rPr lang="it-IT" sz="2000" b="1" i="1" dirty="0" smtClean="0">
                <a:solidFill>
                  <a:schemeClr val="tx2"/>
                </a:solidFill>
              </a:rPr>
              <a:t>all’articolo 1, </a:t>
            </a:r>
            <a:r>
              <a:rPr lang="it-IT" sz="2000" b="1" i="1" dirty="0">
                <a:solidFill>
                  <a:schemeClr val="tx2"/>
                </a:solidFill>
              </a:rPr>
              <a:t>comma </a:t>
            </a:r>
            <a:r>
              <a:rPr lang="it-IT" sz="2000" b="1" i="1" dirty="0" smtClean="0">
                <a:solidFill>
                  <a:schemeClr val="tx2"/>
                </a:solidFill>
              </a:rPr>
              <a:t>121, della Legge.</a:t>
            </a:r>
          </a:p>
          <a:p>
            <a:endParaRPr lang="it-IT" sz="2000" b="1" i="1" dirty="0">
              <a:solidFill>
                <a:schemeClr val="tx2"/>
              </a:solidFill>
            </a:endParaRPr>
          </a:p>
          <a:p>
            <a:r>
              <a:rPr lang="it-IT" sz="2000" b="1" u="sng" dirty="0">
                <a:solidFill>
                  <a:schemeClr val="tx2"/>
                </a:solidFill>
              </a:rPr>
              <a:t>(</a:t>
            </a:r>
            <a:r>
              <a:rPr lang="it-IT" sz="2000" b="1" u="sng" dirty="0" smtClean="0">
                <a:solidFill>
                  <a:schemeClr val="tx2"/>
                </a:solidFill>
              </a:rPr>
              <a:t>art.5, comma 3, D.M</a:t>
            </a:r>
            <a:r>
              <a:rPr lang="it-IT" sz="2000" b="1" u="sng" dirty="0">
                <a:solidFill>
                  <a:schemeClr val="tx2"/>
                </a:solidFill>
              </a:rPr>
              <a:t>. 850/2015</a:t>
            </a:r>
            <a:r>
              <a:rPr lang="it-IT" sz="2000" b="1" dirty="0">
                <a:solidFill>
                  <a:schemeClr val="tx2"/>
                </a:solidFill>
              </a:rPr>
              <a:t>) </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55559"/>
            <a:ext cx="1905000" cy="828675"/>
          </a:xfrm>
          <a:prstGeom prst="rect">
            <a:avLst/>
          </a:prstGeom>
        </p:spPr>
      </p:pic>
      <p:sp>
        <p:nvSpPr>
          <p:cNvPr id="7" name="Rettangolo 6"/>
          <p:cNvSpPr/>
          <p:nvPr/>
        </p:nvSpPr>
        <p:spPr>
          <a:xfrm>
            <a:off x="1092687" y="980728"/>
            <a:ext cx="7272808"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rgbClr val="1F497D"/>
                </a:solidFill>
              </a:rPr>
              <a:t>Patto per lo sviluppo professionale</a:t>
            </a:r>
            <a:endParaRPr lang="it-IT" sz="2800" b="1" dirty="0">
              <a:solidFill>
                <a:srgbClr val="1F497D"/>
              </a:solidFill>
            </a:endParaRPr>
          </a:p>
        </p:txBody>
      </p:sp>
    </p:spTree>
    <p:extLst>
      <p:ext uri="{BB962C8B-B14F-4D97-AF65-F5344CB8AC3E}">
        <p14:creationId xmlns:p14="http://schemas.microsoft.com/office/powerpoint/2010/main" val="448458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116632"/>
            <a:ext cx="8784976" cy="662473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2"/>
                </a:solidFill>
              </a:rPr>
              <a:t>Patto per lo sviluppo professionale</a:t>
            </a:r>
            <a:endParaRPr lang="it-IT" dirty="0">
              <a:solidFill>
                <a:schemeClr val="tx2"/>
              </a:solidFill>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488" y="5912693"/>
            <a:ext cx="1905000" cy="828675"/>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810" t="19075" r="26329" b="25111"/>
          <a:stretch/>
        </p:blipFill>
        <p:spPr bwMode="auto">
          <a:xfrm>
            <a:off x="683568" y="836712"/>
            <a:ext cx="7141580" cy="4572000"/>
          </a:xfrm>
          <a:prstGeom prst="rect">
            <a:avLst/>
          </a:prstGeom>
          <a:solidFill>
            <a:schemeClr val="bg2">
              <a:lumMod val="90000"/>
            </a:schemeClr>
          </a:solidFill>
          <a:ln>
            <a:noFill/>
          </a:ln>
          <a:extLst/>
        </p:spPr>
      </p:pic>
    </p:spTree>
    <p:extLst>
      <p:ext uri="{BB962C8B-B14F-4D97-AF65-F5344CB8AC3E}">
        <p14:creationId xmlns:p14="http://schemas.microsoft.com/office/powerpoint/2010/main" val="2359085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84976"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r>
              <a:rPr lang="it-IT" sz="2400" dirty="0" smtClean="0">
                <a:solidFill>
                  <a:schemeClr val="tx2"/>
                </a:solidFill>
              </a:rPr>
              <a:t>   </a:t>
            </a:r>
          </a:p>
          <a:p>
            <a:endParaRPr lang="it-IT" sz="2400" dirty="0" smtClean="0">
              <a:solidFill>
                <a:schemeClr val="tx2"/>
              </a:solidFill>
            </a:endParaRPr>
          </a:p>
          <a:p>
            <a:endParaRPr lang="it-IT" sz="2400" dirty="0" smtClean="0">
              <a:solidFill>
                <a:schemeClr val="tx2"/>
              </a:solidFill>
            </a:endParaRPr>
          </a:p>
          <a:p>
            <a:endParaRPr lang="it-IT" sz="2400" dirty="0" smtClean="0">
              <a:solidFill>
                <a:schemeClr val="tx2"/>
              </a:solidFill>
            </a:endParaRPr>
          </a:p>
          <a:p>
            <a:endParaRPr lang="it-IT" sz="2000" dirty="0" smtClean="0">
              <a:solidFill>
                <a:schemeClr val="tx2"/>
              </a:solidFill>
            </a:endParaRPr>
          </a:p>
          <a:p>
            <a:endParaRPr lang="it-IT" sz="2000" dirty="0">
              <a:solidFill>
                <a:schemeClr val="tx2"/>
              </a:solidFill>
            </a:endParaRPr>
          </a:p>
          <a:p>
            <a:endParaRPr lang="it-IT" sz="2000" dirty="0" smtClean="0">
              <a:solidFill>
                <a:schemeClr val="tx2"/>
              </a:solidFill>
            </a:endParaRPr>
          </a:p>
          <a:p>
            <a:endParaRPr lang="it-IT" sz="2000" dirty="0">
              <a:solidFill>
                <a:schemeClr val="tx2"/>
              </a:solidFill>
            </a:endParaRPr>
          </a:p>
          <a:p>
            <a:endParaRPr lang="it-IT" sz="2000" dirty="0">
              <a:solidFill>
                <a:schemeClr val="tx2"/>
              </a:solidFill>
            </a:endParaRPr>
          </a:p>
          <a:p>
            <a:pPr algn="ctr"/>
            <a:r>
              <a:rPr lang="it-IT" sz="2400" dirty="0" smtClean="0">
                <a:solidFill>
                  <a:schemeClr val="tx2"/>
                </a:solidFill>
              </a:rPr>
              <a:t>                                                              </a:t>
            </a:r>
            <a:endParaRPr lang="it-IT" sz="2400" dirty="0">
              <a:solidFill>
                <a:schemeClr val="tx2"/>
              </a:solidFill>
            </a:endParaRPr>
          </a:p>
        </p:txBody>
      </p:sp>
      <p:sp>
        <p:nvSpPr>
          <p:cNvPr id="6" name="Ovale 5"/>
          <p:cNvSpPr/>
          <p:nvPr/>
        </p:nvSpPr>
        <p:spPr>
          <a:xfrm>
            <a:off x="692855" y="1517502"/>
            <a:ext cx="3237249" cy="35676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u="sng" dirty="0" smtClean="0">
                <a:solidFill>
                  <a:schemeClr val="tx2"/>
                </a:solidFill>
              </a:rPr>
              <a:t>ATTIVITÀ 1</a:t>
            </a:r>
          </a:p>
          <a:p>
            <a:pPr algn="ctr"/>
            <a:endParaRPr lang="it-IT" b="1" u="sng" dirty="0">
              <a:solidFill>
                <a:schemeClr val="tx2"/>
              </a:solidFill>
            </a:endParaRPr>
          </a:p>
          <a:p>
            <a:pPr algn="ctr"/>
            <a:r>
              <a:rPr lang="it-IT" sz="2000" b="1" u="sng" dirty="0" smtClean="0">
                <a:solidFill>
                  <a:schemeClr val="tx2"/>
                </a:solidFill>
              </a:rPr>
              <a:t>Documentare e riflettere su un’attività progettata in autonomia, svolta nella prima parte dell’anno di prova</a:t>
            </a:r>
          </a:p>
          <a:p>
            <a:pPr algn="ctr"/>
            <a:endParaRPr lang="it-IT" dirty="0" smtClean="0">
              <a:solidFill>
                <a:schemeClr val="tx2"/>
              </a:solidFill>
            </a:endParaRPr>
          </a:p>
          <a:p>
            <a:pPr algn="ctr"/>
            <a:endParaRPr lang="it-IT" dirty="0">
              <a:solidFill>
                <a:schemeClr val="tx2"/>
              </a:solidFill>
            </a:endParaRPr>
          </a:p>
        </p:txBody>
      </p:sp>
      <p:sp>
        <p:nvSpPr>
          <p:cNvPr id="7" name="Ovale 6"/>
          <p:cNvSpPr/>
          <p:nvPr/>
        </p:nvSpPr>
        <p:spPr>
          <a:xfrm>
            <a:off x="5042226" y="1412776"/>
            <a:ext cx="3384376" cy="36724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u="sng" dirty="0" smtClean="0">
                <a:solidFill>
                  <a:schemeClr val="tx2"/>
                </a:solidFill>
              </a:rPr>
              <a:t>ATTIVITÀ 2</a:t>
            </a:r>
            <a:endParaRPr lang="it-IT" sz="2400" b="1" u="sng" dirty="0">
              <a:solidFill>
                <a:schemeClr val="tx2"/>
              </a:solidFill>
            </a:endParaRPr>
          </a:p>
          <a:p>
            <a:pPr algn="ctr"/>
            <a:endParaRPr lang="it-IT" sz="2400" b="1" u="sng" dirty="0" smtClean="0">
              <a:solidFill>
                <a:schemeClr val="tx2"/>
              </a:solidFill>
            </a:endParaRPr>
          </a:p>
          <a:p>
            <a:pPr algn="ctr"/>
            <a:r>
              <a:rPr lang="it-IT" sz="2000" b="1" u="sng" dirty="0" smtClean="0">
                <a:solidFill>
                  <a:schemeClr val="tx2"/>
                </a:solidFill>
              </a:rPr>
              <a:t>Documentare un’attività progettata con la collaborazione del tutor e che abbia per oggetto quanto appreso in uno dei  laboratori formativi</a:t>
            </a:r>
          </a:p>
          <a:p>
            <a:pPr algn="ctr"/>
            <a:endParaRPr lang="it-IT" sz="2400" b="1" u="sng" dirty="0">
              <a:solidFill>
                <a:schemeClr val="tx2"/>
              </a:solidFill>
            </a:endParaRPr>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496" y="5939520"/>
            <a:ext cx="1905000" cy="828675"/>
          </a:xfrm>
          <a:prstGeom prst="rect">
            <a:avLst/>
          </a:prstGeom>
        </p:spPr>
      </p:pic>
      <p:sp>
        <p:nvSpPr>
          <p:cNvPr id="9" name="Rettangolo 8"/>
          <p:cNvSpPr/>
          <p:nvPr/>
        </p:nvSpPr>
        <p:spPr>
          <a:xfrm>
            <a:off x="779507" y="332656"/>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u="sng" dirty="0" smtClean="0"/>
              <a:t>n. 2 ATTIVITÀ DIDATTICHE</a:t>
            </a:r>
            <a:endParaRPr lang="it-IT" sz="2800" b="1" u="sng" dirty="0"/>
          </a:p>
        </p:txBody>
      </p:sp>
    </p:spTree>
    <p:extLst>
      <p:ext uri="{BB962C8B-B14F-4D97-AF65-F5344CB8AC3E}">
        <p14:creationId xmlns:p14="http://schemas.microsoft.com/office/powerpoint/2010/main" val="1931591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250963"/>
            <a:ext cx="8784976"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a:solidFill>
                <a:schemeClr val="tx2"/>
              </a:solidFill>
            </a:endParaRPr>
          </a:p>
          <a:p>
            <a:r>
              <a:rPr lang="it-IT" sz="2000" b="1" i="1" dirty="0" smtClean="0">
                <a:solidFill>
                  <a:schemeClr val="tx2"/>
                </a:solidFill>
              </a:rPr>
              <a:t>4</a:t>
            </a:r>
            <a:r>
              <a:rPr lang="it-IT" sz="2000" b="1" i="1" dirty="0" smtClean="0">
                <a:solidFill>
                  <a:srgbClr val="002060"/>
                </a:solidFill>
              </a:rPr>
              <a:t>. </a:t>
            </a:r>
            <a:r>
              <a:rPr lang="it-IT" sz="2000" i="1" dirty="0">
                <a:solidFill>
                  <a:srgbClr val="002060"/>
                </a:solidFill>
              </a:rPr>
              <a:t>Al termine del periodo di formazione e prova, il docente neo-assunto, con la supervisione del docente tutor, traccia un nuovo bilancio di competenze per registrare i progressi di professionalità, l’impatto delle azioni formative realizzate, gli sviluppi ulteriori da ipotizzare</a:t>
            </a:r>
            <a:r>
              <a:rPr lang="it-IT" sz="2000" i="1" dirty="0" smtClean="0">
                <a:solidFill>
                  <a:srgbClr val="002060"/>
                </a:solidFill>
              </a:rPr>
              <a:t>.</a:t>
            </a:r>
          </a:p>
          <a:p>
            <a:endParaRPr lang="it-IT" sz="2000" dirty="0">
              <a:solidFill>
                <a:srgbClr val="002060"/>
              </a:solidFill>
            </a:endParaRPr>
          </a:p>
          <a:p>
            <a:endParaRPr lang="it-IT" sz="2000" dirty="0" smtClean="0">
              <a:solidFill>
                <a:srgbClr val="002060"/>
              </a:solidFill>
            </a:endParaRPr>
          </a:p>
          <a:p>
            <a:endParaRPr lang="it-IT" sz="2000" dirty="0">
              <a:solidFill>
                <a:srgbClr val="002060"/>
              </a:solidFill>
            </a:endParaRPr>
          </a:p>
          <a:p>
            <a:endParaRPr lang="it-IT" sz="2000" dirty="0" smtClean="0">
              <a:solidFill>
                <a:srgbClr val="002060"/>
              </a:solidFill>
            </a:endParaRPr>
          </a:p>
          <a:p>
            <a:r>
              <a:rPr lang="it-IT" sz="2000" dirty="0" smtClean="0">
                <a:solidFill>
                  <a:srgbClr val="002060"/>
                </a:solidFill>
              </a:rPr>
              <a:t> </a:t>
            </a:r>
            <a:endParaRPr lang="it-IT" sz="2000" b="1" i="1" dirty="0">
              <a:solidFill>
                <a:srgbClr val="002060"/>
              </a:solidFill>
            </a:endParaRPr>
          </a:p>
          <a:p>
            <a:r>
              <a:rPr lang="it-IT" sz="2000" b="1" u="sng" dirty="0">
                <a:solidFill>
                  <a:schemeClr val="tx2"/>
                </a:solidFill>
              </a:rPr>
              <a:t>(</a:t>
            </a:r>
            <a:r>
              <a:rPr lang="it-IT" sz="2000" b="1" u="sng" dirty="0" smtClean="0">
                <a:solidFill>
                  <a:schemeClr val="tx2"/>
                </a:solidFill>
              </a:rPr>
              <a:t>art.5, comma 4, D.M</a:t>
            </a:r>
            <a:r>
              <a:rPr lang="it-IT" sz="2000" b="1" u="sng" dirty="0">
                <a:solidFill>
                  <a:schemeClr val="tx2"/>
                </a:solidFill>
              </a:rPr>
              <a:t>. 850/2015)</a:t>
            </a:r>
            <a:r>
              <a:rPr lang="it-IT" sz="2000" b="1" dirty="0">
                <a:solidFill>
                  <a:schemeClr val="tx2"/>
                </a:solidFill>
              </a:rPr>
              <a:t> </a:t>
            </a:r>
          </a:p>
        </p:txBody>
      </p:sp>
      <p:sp>
        <p:nvSpPr>
          <p:cNvPr id="5" name="Rettangolo 4"/>
          <p:cNvSpPr/>
          <p:nvPr/>
        </p:nvSpPr>
        <p:spPr>
          <a:xfrm>
            <a:off x="779507" y="332656"/>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u="sng" dirty="0" smtClean="0"/>
              <a:t>BILANCIO FINALE DELLE COMPETENZE</a:t>
            </a:r>
            <a:endParaRPr lang="it-IT" sz="2800" b="1" u="sng"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88" y="5855559"/>
            <a:ext cx="1905000" cy="828675"/>
          </a:xfrm>
          <a:prstGeom prst="rect">
            <a:avLst/>
          </a:prstGeom>
        </p:spPr>
      </p:pic>
    </p:spTree>
    <p:extLst>
      <p:ext uri="{BB962C8B-B14F-4D97-AF65-F5344CB8AC3E}">
        <p14:creationId xmlns:p14="http://schemas.microsoft.com/office/powerpoint/2010/main" val="177668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84976"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marL="342900" indent="-342900">
              <a:buFont typeface="Wingdings" panose="05000000000000000000" pitchFamily="2" charset="2"/>
              <a:buChar char="Ø"/>
            </a:pPr>
            <a:endParaRPr lang="it-IT" sz="2000" dirty="0" smtClean="0">
              <a:solidFill>
                <a:srgbClr val="002060"/>
              </a:solidFill>
            </a:endParaRPr>
          </a:p>
          <a:p>
            <a:pPr marL="342900" indent="-342900">
              <a:buFont typeface="Wingdings" panose="05000000000000000000" pitchFamily="2" charset="2"/>
              <a:buChar char="Ø"/>
            </a:pPr>
            <a:endParaRPr lang="it-IT" sz="2000" dirty="0">
              <a:solidFill>
                <a:srgbClr val="002060"/>
              </a:solidFill>
            </a:endParaRPr>
          </a:p>
          <a:p>
            <a:pPr marL="342900" indent="-342900">
              <a:buFont typeface="Wingdings" panose="05000000000000000000" pitchFamily="2" charset="2"/>
              <a:buChar char="Ø"/>
            </a:pPr>
            <a:endParaRPr lang="it-IT" sz="2000" dirty="0" smtClean="0">
              <a:solidFill>
                <a:srgbClr val="002060"/>
              </a:solidFill>
            </a:endParaRPr>
          </a:p>
          <a:p>
            <a:pPr marL="342900" indent="-342900">
              <a:buFont typeface="Wingdings" panose="05000000000000000000" pitchFamily="2" charset="2"/>
              <a:buChar char="Ø"/>
            </a:pPr>
            <a:endParaRPr lang="it-IT" sz="2000" dirty="0">
              <a:solidFill>
                <a:srgbClr val="002060"/>
              </a:solidFill>
            </a:endParaRPr>
          </a:p>
          <a:p>
            <a:pPr marL="342900" indent="-342900">
              <a:buFont typeface="Wingdings" panose="05000000000000000000" pitchFamily="2" charset="2"/>
              <a:buChar char="Ø"/>
            </a:pPr>
            <a:endParaRPr lang="it-IT" sz="2000" dirty="0" smtClean="0">
              <a:solidFill>
                <a:srgbClr val="002060"/>
              </a:solidFill>
            </a:endParaRPr>
          </a:p>
          <a:p>
            <a:pPr marL="342900" indent="-342900">
              <a:buFont typeface="Wingdings" panose="05000000000000000000" pitchFamily="2" charset="2"/>
              <a:buChar char="Ø"/>
            </a:pPr>
            <a:endParaRPr lang="it-IT" sz="2000" dirty="0">
              <a:solidFill>
                <a:srgbClr val="002060"/>
              </a:solidFill>
            </a:endParaRPr>
          </a:p>
          <a:p>
            <a:pPr marL="342900" indent="-342900">
              <a:buFont typeface="Wingdings" panose="05000000000000000000" pitchFamily="2" charset="2"/>
              <a:buChar char="Ø"/>
            </a:pPr>
            <a:endParaRPr lang="it-IT" sz="2000" dirty="0" smtClean="0">
              <a:solidFill>
                <a:srgbClr val="002060"/>
              </a:solidFill>
            </a:endParaRPr>
          </a:p>
          <a:p>
            <a:pPr marL="342900" indent="-342900">
              <a:buFont typeface="Wingdings" panose="05000000000000000000" pitchFamily="2" charset="2"/>
              <a:buChar char="Ø"/>
            </a:pPr>
            <a:r>
              <a:rPr lang="it-IT" sz="2000" dirty="0" smtClean="0">
                <a:solidFill>
                  <a:srgbClr val="002060"/>
                </a:solidFill>
              </a:rPr>
              <a:t>Documentazione laboratori  o eventuale visita scuola innovativa</a:t>
            </a:r>
          </a:p>
          <a:p>
            <a:endParaRPr lang="it-IT" sz="2000" dirty="0" smtClean="0">
              <a:solidFill>
                <a:srgbClr val="002060"/>
              </a:solidFill>
            </a:endParaRPr>
          </a:p>
          <a:p>
            <a:pPr marL="342900" indent="-342900">
              <a:buFont typeface="Wingdings" panose="05000000000000000000" pitchFamily="2" charset="2"/>
              <a:buChar char="Ø"/>
            </a:pPr>
            <a:r>
              <a:rPr lang="it-IT" sz="2000" dirty="0">
                <a:solidFill>
                  <a:srgbClr val="002060"/>
                </a:solidFill>
              </a:rPr>
              <a:t>Questionario incontri in </a:t>
            </a:r>
            <a:r>
              <a:rPr lang="it-IT" sz="2000" dirty="0" smtClean="0">
                <a:solidFill>
                  <a:srgbClr val="002060"/>
                </a:solidFill>
              </a:rPr>
              <a:t>presenza</a:t>
            </a:r>
          </a:p>
          <a:p>
            <a:endParaRPr lang="it-IT" sz="2000" dirty="0">
              <a:solidFill>
                <a:srgbClr val="002060"/>
              </a:solidFill>
            </a:endParaRPr>
          </a:p>
          <a:p>
            <a:pPr marL="342900" indent="-342900">
              <a:buFont typeface="Wingdings" panose="05000000000000000000" pitchFamily="2" charset="2"/>
              <a:buChar char="Ø"/>
            </a:pPr>
            <a:r>
              <a:rPr lang="it-IT" sz="2000" dirty="0">
                <a:solidFill>
                  <a:srgbClr val="002060"/>
                </a:solidFill>
              </a:rPr>
              <a:t>Questionario osservazione peer to </a:t>
            </a:r>
            <a:r>
              <a:rPr lang="it-IT" sz="2000" dirty="0" smtClean="0">
                <a:solidFill>
                  <a:srgbClr val="002060"/>
                </a:solidFill>
              </a:rPr>
              <a:t>peer</a:t>
            </a:r>
          </a:p>
          <a:p>
            <a:endParaRPr lang="it-IT" sz="2000" dirty="0">
              <a:solidFill>
                <a:srgbClr val="002060"/>
              </a:solidFill>
            </a:endParaRPr>
          </a:p>
          <a:p>
            <a:pPr marL="342900" indent="-342900">
              <a:buFont typeface="Wingdings" panose="05000000000000000000" pitchFamily="2" charset="2"/>
              <a:buChar char="Ø"/>
            </a:pPr>
            <a:r>
              <a:rPr lang="it-IT" sz="2000" dirty="0" smtClean="0">
                <a:solidFill>
                  <a:srgbClr val="002060"/>
                </a:solidFill>
              </a:rPr>
              <a:t>Questionario percorso di formazione on-line</a:t>
            </a:r>
          </a:p>
          <a:p>
            <a:endParaRPr lang="it-IT" sz="2000" dirty="0">
              <a:solidFill>
                <a:srgbClr val="002060"/>
              </a:solidFill>
            </a:endParaRPr>
          </a:p>
          <a:p>
            <a:pPr marL="342900" indent="-342900">
              <a:buFont typeface="Wingdings" panose="05000000000000000000" pitchFamily="2" charset="2"/>
              <a:buChar char="Ø"/>
            </a:pPr>
            <a:r>
              <a:rPr lang="it-IT" sz="2000" dirty="0" smtClean="0">
                <a:solidFill>
                  <a:srgbClr val="002060"/>
                </a:solidFill>
              </a:rPr>
              <a:t>Questionario </a:t>
            </a:r>
            <a:r>
              <a:rPr lang="it-IT" sz="2000" dirty="0">
                <a:solidFill>
                  <a:srgbClr val="002060"/>
                </a:solidFill>
              </a:rPr>
              <a:t>bisogni formativi futuri</a:t>
            </a:r>
          </a:p>
          <a:p>
            <a:pPr marL="342900" indent="-342900">
              <a:buFont typeface="Wingdings" panose="05000000000000000000" pitchFamily="2" charset="2"/>
              <a:buChar char="Ø"/>
            </a:pPr>
            <a:endParaRPr lang="it-IT" sz="2000" dirty="0" smtClean="0">
              <a:solidFill>
                <a:srgbClr val="002060"/>
              </a:solidFill>
            </a:endParaRPr>
          </a:p>
          <a:p>
            <a:r>
              <a:rPr lang="it-IT" sz="2400" dirty="0" smtClean="0">
                <a:solidFill>
                  <a:srgbClr val="002060"/>
                </a:solidFill>
              </a:rPr>
              <a:t>   </a:t>
            </a:r>
          </a:p>
          <a:p>
            <a:endParaRPr lang="it-IT" sz="2400" dirty="0" smtClean="0">
              <a:solidFill>
                <a:schemeClr val="tx2"/>
              </a:solidFill>
            </a:endParaRPr>
          </a:p>
          <a:p>
            <a:endParaRPr lang="it-IT" sz="2400" dirty="0" smtClean="0">
              <a:solidFill>
                <a:schemeClr val="tx2"/>
              </a:solidFill>
            </a:endParaRPr>
          </a:p>
          <a:p>
            <a:endParaRPr lang="it-IT" sz="2400" dirty="0" smtClean="0">
              <a:solidFill>
                <a:schemeClr val="tx2"/>
              </a:solidFill>
            </a:endParaRPr>
          </a:p>
          <a:p>
            <a:endParaRPr lang="it-IT" sz="2000" dirty="0" smtClean="0">
              <a:solidFill>
                <a:schemeClr val="tx2"/>
              </a:solidFill>
            </a:endParaRPr>
          </a:p>
          <a:p>
            <a:endParaRPr lang="it-IT" sz="2000" dirty="0">
              <a:solidFill>
                <a:schemeClr val="tx2"/>
              </a:solidFill>
            </a:endParaRPr>
          </a:p>
          <a:p>
            <a:endParaRPr lang="it-IT" sz="2000" dirty="0" smtClean="0">
              <a:solidFill>
                <a:schemeClr val="tx2"/>
              </a:solidFill>
            </a:endParaRPr>
          </a:p>
          <a:p>
            <a:endParaRPr lang="it-IT" sz="2000" dirty="0">
              <a:solidFill>
                <a:schemeClr val="tx2"/>
              </a:solidFill>
            </a:endParaRPr>
          </a:p>
          <a:p>
            <a:endParaRPr lang="it-IT" sz="2000" dirty="0">
              <a:solidFill>
                <a:schemeClr val="tx2"/>
              </a:solidFill>
            </a:endParaRPr>
          </a:p>
          <a:p>
            <a:pPr algn="ctr"/>
            <a:r>
              <a:rPr lang="it-IT" sz="2400" dirty="0" smtClean="0">
                <a:solidFill>
                  <a:schemeClr val="tx2"/>
                </a:solidFill>
              </a:rPr>
              <a:t>                                                              </a:t>
            </a:r>
            <a:endParaRPr lang="it-IT" sz="2400" dirty="0">
              <a:solidFill>
                <a:schemeClr val="tx2"/>
              </a:solidFill>
            </a:endParaRPr>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496" y="5939520"/>
            <a:ext cx="1905000" cy="828675"/>
          </a:xfrm>
          <a:prstGeom prst="rect">
            <a:avLst/>
          </a:prstGeom>
        </p:spPr>
      </p:pic>
      <p:sp>
        <p:nvSpPr>
          <p:cNvPr id="9" name="Rettangolo 8"/>
          <p:cNvSpPr/>
          <p:nvPr/>
        </p:nvSpPr>
        <p:spPr>
          <a:xfrm>
            <a:off x="779507" y="332656"/>
            <a:ext cx="7848872" cy="7920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u="sng" dirty="0" smtClean="0"/>
              <a:t>ALTRI STRUMENTI</a:t>
            </a:r>
            <a:endParaRPr lang="it-IT" sz="2800" b="1" u="sng" dirty="0"/>
          </a:p>
        </p:txBody>
      </p:sp>
    </p:spTree>
    <p:extLst>
      <p:ext uri="{BB962C8B-B14F-4D97-AF65-F5344CB8AC3E}">
        <p14:creationId xmlns:p14="http://schemas.microsoft.com/office/powerpoint/2010/main" val="1874873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05883" y="116632"/>
            <a:ext cx="8856984" cy="662473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dirty="0">
              <a:solidFill>
                <a:schemeClr val="tx2"/>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72" t="13632" r="46375" b="28246"/>
          <a:stretch/>
        </p:blipFill>
        <p:spPr bwMode="auto">
          <a:xfrm>
            <a:off x="5004048" y="1306947"/>
            <a:ext cx="3650385" cy="476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949577" y="277667"/>
            <a:ext cx="7704856"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it-IT" sz="3200" dirty="0" smtClean="0">
                <a:solidFill>
                  <a:srgbClr val="002060"/>
                </a:solidFill>
              </a:rPr>
              <a:t>   </a:t>
            </a:r>
            <a:r>
              <a:rPr lang="it-IT" sz="2400" dirty="0" smtClean="0">
                <a:solidFill>
                  <a:srgbClr val="002060"/>
                </a:solidFill>
              </a:rPr>
              <a:t>Questionario </a:t>
            </a:r>
            <a:r>
              <a:rPr lang="it-IT" sz="2400" dirty="0">
                <a:solidFill>
                  <a:srgbClr val="002060"/>
                </a:solidFill>
              </a:rPr>
              <a:t>bisogni formativi futuri</a:t>
            </a:r>
          </a:p>
        </p:txBody>
      </p:sp>
      <p:sp>
        <p:nvSpPr>
          <p:cNvPr id="7" name="Rettangolo 6"/>
          <p:cNvSpPr/>
          <p:nvPr/>
        </p:nvSpPr>
        <p:spPr>
          <a:xfrm>
            <a:off x="398758" y="2348881"/>
            <a:ext cx="3888432" cy="3456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dirty="0" smtClean="0">
                <a:solidFill>
                  <a:srgbClr val="002060"/>
                </a:solidFill>
              </a:rPr>
              <a:t>Mappatura da redigere </a:t>
            </a:r>
            <a:r>
              <a:rPr lang="it-IT" sz="2000" dirty="0">
                <a:solidFill>
                  <a:srgbClr val="002060"/>
                </a:solidFill>
              </a:rPr>
              <a:t>sulla base di quanto indicato nel Piano per la formazione dei docenti 2016-2019 </a:t>
            </a:r>
            <a:r>
              <a:rPr lang="it-IT" sz="2000" dirty="0">
                <a:solidFill>
                  <a:srgbClr val="000000"/>
                </a:solidFill>
              </a:rPr>
              <a:t>	</a:t>
            </a:r>
          </a:p>
          <a:p>
            <a:pPr algn="just"/>
            <a:endParaRPr lang="it-IT" sz="2000" dirty="0" smtClean="0">
              <a:solidFill>
                <a:schemeClr val="tx2"/>
              </a:solidFill>
            </a:endParaRPr>
          </a:p>
          <a:p>
            <a:pPr algn="ctr"/>
            <a:r>
              <a:rPr lang="it-IT" sz="2000" dirty="0" smtClean="0">
                <a:solidFill>
                  <a:schemeClr val="tx2"/>
                </a:solidFill>
              </a:rPr>
              <a:t>(9 priorità per la formazione)</a:t>
            </a:r>
          </a:p>
          <a:p>
            <a:pPr algn="ctr"/>
            <a:endParaRPr lang="it-IT" sz="2000" dirty="0">
              <a:solidFill>
                <a:schemeClr val="tx2"/>
              </a:solidFill>
            </a:endParaRPr>
          </a:p>
          <a:p>
            <a:pPr algn="ctr"/>
            <a:r>
              <a:rPr lang="it-IT" sz="2000" dirty="0" smtClean="0">
                <a:solidFill>
                  <a:schemeClr val="tx2"/>
                </a:solidFill>
              </a:rPr>
              <a:t>(art. 1 </a:t>
            </a:r>
            <a:r>
              <a:rPr lang="it-IT" sz="2000" dirty="0">
                <a:solidFill>
                  <a:schemeClr val="tx2"/>
                </a:solidFill>
              </a:rPr>
              <a:t>comma 124  L</a:t>
            </a:r>
            <a:r>
              <a:rPr lang="it-IT" sz="2000" dirty="0" smtClean="0">
                <a:solidFill>
                  <a:schemeClr val="tx2"/>
                </a:solidFill>
              </a:rPr>
              <a:t>. 107/2015</a:t>
            </a:r>
            <a:r>
              <a:rPr lang="it-IT" sz="2000" dirty="0">
                <a:solidFill>
                  <a:schemeClr val="tx2"/>
                </a:solidFill>
              </a:rPr>
              <a:t>)</a:t>
            </a:r>
          </a:p>
        </p:txBody>
      </p:sp>
    </p:spTree>
    <p:extLst>
      <p:ext uri="{BB962C8B-B14F-4D97-AF65-F5344CB8AC3E}">
        <p14:creationId xmlns:p14="http://schemas.microsoft.com/office/powerpoint/2010/main" val="3424063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00" y="3448844"/>
            <a:ext cx="1905000" cy="828675"/>
          </a:xfrm>
        </p:spPr>
      </p:pic>
      <p:sp>
        <p:nvSpPr>
          <p:cNvPr id="4" name="Rettangolo 3"/>
          <p:cNvSpPr/>
          <p:nvPr/>
        </p:nvSpPr>
        <p:spPr>
          <a:xfrm>
            <a:off x="195533" y="116632"/>
            <a:ext cx="8856984" cy="662473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403648" y="404664"/>
            <a:ext cx="6408712" cy="108012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rgbClr val="002060"/>
                </a:solidFill>
              </a:rPr>
              <a:t>Dossier finale</a:t>
            </a:r>
            <a:endParaRPr lang="it-IT" sz="3200" dirty="0">
              <a:solidFill>
                <a:srgbClr val="002060"/>
              </a:solidFill>
            </a:endParaRPr>
          </a:p>
        </p:txBody>
      </p:sp>
      <p:sp>
        <p:nvSpPr>
          <p:cNvPr id="6" name="Rettangolo 5"/>
          <p:cNvSpPr/>
          <p:nvPr/>
        </p:nvSpPr>
        <p:spPr>
          <a:xfrm>
            <a:off x="539552" y="1844824"/>
            <a:ext cx="8136904" cy="46085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dirty="0">
                <a:solidFill>
                  <a:schemeClr val="tx2"/>
                </a:solidFill>
              </a:rPr>
              <a:t>Al termine di tutte le attività, occorre stampare tutti i documenti che costituiscono il PORTFOLIO PROFESSIONALE, compresi gli allegati delle attività e la relazione  finale redatta dal docente </a:t>
            </a:r>
            <a:r>
              <a:rPr lang="it-IT" sz="2800" dirty="0" smtClean="0">
                <a:solidFill>
                  <a:schemeClr val="tx2"/>
                </a:solidFill>
              </a:rPr>
              <a:t>nel periodo di formazione e prova </a:t>
            </a:r>
            <a:r>
              <a:rPr lang="it-IT" sz="2800" dirty="0">
                <a:solidFill>
                  <a:schemeClr val="tx2"/>
                </a:solidFill>
              </a:rPr>
              <a:t>al termine della fase del peer to peer.</a:t>
            </a:r>
          </a:p>
          <a:p>
            <a:r>
              <a:rPr lang="it-IT" sz="2800" dirty="0">
                <a:solidFill>
                  <a:schemeClr val="tx2"/>
                </a:solidFill>
              </a:rPr>
              <a:t>La suddetta documentazione </a:t>
            </a:r>
            <a:r>
              <a:rPr lang="it-IT" sz="2800" dirty="0" smtClean="0">
                <a:solidFill>
                  <a:schemeClr val="tx2"/>
                </a:solidFill>
              </a:rPr>
              <a:t>verrà presa in considerazione dal </a:t>
            </a:r>
            <a:r>
              <a:rPr lang="it-IT" sz="2800" dirty="0">
                <a:solidFill>
                  <a:schemeClr val="tx2"/>
                </a:solidFill>
              </a:rPr>
              <a:t>Comitato </a:t>
            </a:r>
            <a:r>
              <a:rPr lang="it-IT" sz="2800" dirty="0" smtClean="0">
                <a:solidFill>
                  <a:schemeClr val="tx2"/>
                </a:solidFill>
              </a:rPr>
              <a:t>per la valutazione dei docenti.</a:t>
            </a:r>
            <a:endParaRPr lang="it-IT" sz="2800" dirty="0">
              <a:solidFill>
                <a:schemeClr val="tx2"/>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255" y="5624661"/>
            <a:ext cx="1905000" cy="828675"/>
          </a:xfrm>
          <a:prstGeom prst="rect">
            <a:avLst/>
          </a:prstGeom>
        </p:spPr>
      </p:pic>
    </p:spTree>
    <p:extLst>
      <p:ext uri="{BB962C8B-B14F-4D97-AF65-F5344CB8AC3E}">
        <p14:creationId xmlns:p14="http://schemas.microsoft.com/office/powerpoint/2010/main" val="3454107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r>
              <a:rPr lang="it-IT" sz="2000" i="1" dirty="0" smtClean="0">
                <a:solidFill>
                  <a:srgbClr val="002060"/>
                </a:solidFill>
              </a:rPr>
              <a:t>1. Al </a:t>
            </a:r>
            <a:r>
              <a:rPr lang="it-IT" sz="2000" i="1" dirty="0">
                <a:solidFill>
                  <a:srgbClr val="002060"/>
                </a:solidFill>
              </a:rPr>
              <a:t>termine dell’anno di formazione e prova, nel periodo intercorrente tra il termine </a:t>
            </a:r>
            <a:r>
              <a:rPr lang="it-IT" sz="2000" i="1" dirty="0" smtClean="0">
                <a:solidFill>
                  <a:srgbClr val="002060"/>
                </a:solidFill>
              </a:rPr>
              <a:t>delle attività </a:t>
            </a:r>
            <a:r>
              <a:rPr lang="it-IT" sz="2000" i="1" dirty="0">
                <a:solidFill>
                  <a:srgbClr val="002060"/>
                </a:solidFill>
              </a:rPr>
              <a:t>didattiche - compresi gli esami di qualifica e di Stato - e la conclusione </a:t>
            </a:r>
            <a:r>
              <a:rPr lang="it-IT" sz="2000" i="1" dirty="0" smtClean="0">
                <a:solidFill>
                  <a:srgbClr val="002060"/>
                </a:solidFill>
              </a:rPr>
              <a:t>dell’anno scolastico</a:t>
            </a:r>
            <a:r>
              <a:rPr lang="it-IT" sz="2000" i="1" dirty="0">
                <a:solidFill>
                  <a:srgbClr val="002060"/>
                </a:solidFill>
              </a:rPr>
              <a:t>, il Comitato è convocato dal dirigente scolastico per procedere all’espressione </a:t>
            </a:r>
            <a:r>
              <a:rPr lang="it-IT" sz="2000" i="1" dirty="0" smtClean="0">
                <a:solidFill>
                  <a:srgbClr val="002060"/>
                </a:solidFill>
              </a:rPr>
              <a:t>del parere </a:t>
            </a:r>
            <a:r>
              <a:rPr lang="it-IT" sz="2000" i="1" dirty="0">
                <a:solidFill>
                  <a:srgbClr val="002060"/>
                </a:solidFill>
              </a:rPr>
              <a:t>sul superamento del periodo di formazione e di prova.</a:t>
            </a:r>
          </a:p>
          <a:p>
            <a:r>
              <a:rPr lang="it-IT" sz="2000" i="1" dirty="0">
                <a:solidFill>
                  <a:srgbClr val="002060"/>
                </a:solidFill>
              </a:rPr>
              <a:t>2. Ai fini di cui al comma 1, il docente sostiene un colloquio innanzi al Comitato; il </a:t>
            </a:r>
            <a:r>
              <a:rPr lang="it-IT" sz="2000" i="1" dirty="0" smtClean="0">
                <a:solidFill>
                  <a:srgbClr val="002060"/>
                </a:solidFill>
              </a:rPr>
              <a:t>colloquio prende </a:t>
            </a:r>
            <a:r>
              <a:rPr lang="it-IT" sz="2000" i="1" dirty="0">
                <a:solidFill>
                  <a:srgbClr val="002060"/>
                </a:solidFill>
              </a:rPr>
              <a:t>avvio dalla presentazione delle attività di insegnamento e </a:t>
            </a:r>
            <a:r>
              <a:rPr lang="it-IT" sz="2000" i="1" dirty="0" smtClean="0">
                <a:solidFill>
                  <a:srgbClr val="002060"/>
                </a:solidFill>
              </a:rPr>
              <a:t>formazione </a:t>
            </a:r>
            <a:r>
              <a:rPr lang="it-IT" sz="2000" i="1" dirty="0">
                <a:solidFill>
                  <a:srgbClr val="002060"/>
                </a:solidFill>
              </a:rPr>
              <a:t>e della </a:t>
            </a:r>
            <a:r>
              <a:rPr lang="it-IT" sz="2000" i="1" dirty="0" smtClean="0">
                <a:solidFill>
                  <a:srgbClr val="002060"/>
                </a:solidFill>
              </a:rPr>
              <a:t>relativa documentazione </a:t>
            </a:r>
            <a:r>
              <a:rPr lang="it-IT" sz="2000" i="1" dirty="0">
                <a:solidFill>
                  <a:srgbClr val="002060"/>
                </a:solidFill>
              </a:rPr>
              <a:t>contenuta nel portfolio professionale, consegnato preliminarmente </a:t>
            </a:r>
            <a:r>
              <a:rPr lang="it-IT" sz="2000" i="1" dirty="0" smtClean="0">
                <a:solidFill>
                  <a:srgbClr val="002060"/>
                </a:solidFill>
              </a:rPr>
              <a:t>al dirigente </a:t>
            </a:r>
            <a:r>
              <a:rPr lang="it-IT" sz="2000" i="1" dirty="0">
                <a:solidFill>
                  <a:srgbClr val="002060"/>
                </a:solidFill>
              </a:rPr>
              <a:t>scolastico che lo trasmette al Comitato almeno cinque giorni prima della </a:t>
            </a:r>
            <a:r>
              <a:rPr lang="it-IT" sz="2000" i="1" dirty="0" smtClean="0">
                <a:solidFill>
                  <a:srgbClr val="002060"/>
                </a:solidFill>
              </a:rPr>
              <a:t>data fissata </a:t>
            </a:r>
            <a:r>
              <a:rPr lang="it-IT" sz="2000" i="1" dirty="0">
                <a:solidFill>
                  <a:srgbClr val="002060"/>
                </a:solidFill>
              </a:rPr>
              <a:t>per il colloquio. L’assenza al colloquio, ove non motivata da </a:t>
            </a:r>
            <a:r>
              <a:rPr lang="it-IT" sz="2000" i="1" dirty="0" smtClean="0">
                <a:solidFill>
                  <a:srgbClr val="002060"/>
                </a:solidFill>
              </a:rPr>
              <a:t>impedimenti inderogabili</a:t>
            </a:r>
            <a:r>
              <a:rPr lang="it-IT" sz="2000" i="1" dirty="0">
                <a:solidFill>
                  <a:srgbClr val="002060"/>
                </a:solidFill>
              </a:rPr>
              <a:t>, non preclude l’espressione del parere. Il rinvio del colloquio per </a:t>
            </a:r>
            <a:r>
              <a:rPr lang="it-IT" sz="2000" i="1" dirty="0" smtClean="0">
                <a:solidFill>
                  <a:srgbClr val="002060"/>
                </a:solidFill>
              </a:rPr>
              <a:t>impedimenti non </a:t>
            </a:r>
            <a:r>
              <a:rPr lang="it-IT" sz="2000" i="1" dirty="0">
                <a:solidFill>
                  <a:srgbClr val="002060"/>
                </a:solidFill>
              </a:rPr>
              <a:t>derogabili è consentito una sola volta.</a:t>
            </a:r>
          </a:p>
          <a:p>
            <a:endParaRPr lang="it-IT" b="1" i="1" u="sng" dirty="0">
              <a:solidFill>
                <a:srgbClr val="002060"/>
              </a:solidFill>
            </a:endParaRPr>
          </a:p>
          <a:p>
            <a:r>
              <a:rPr lang="it-IT" b="1" u="sng" dirty="0">
                <a:solidFill>
                  <a:schemeClr val="tx2"/>
                </a:solidFill>
              </a:rPr>
              <a:t>(art. </a:t>
            </a:r>
            <a:r>
              <a:rPr lang="it-IT" b="1" u="sng" dirty="0" smtClean="0">
                <a:solidFill>
                  <a:schemeClr val="tx2"/>
                </a:solidFill>
              </a:rPr>
              <a:t>13 D.M</a:t>
            </a:r>
            <a:r>
              <a:rPr lang="it-IT" b="1" u="sng" dirty="0">
                <a:solidFill>
                  <a:schemeClr val="tx2"/>
                </a:solidFill>
              </a:rPr>
              <a:t>. 850/2015</a:t>
            </a:r>
            <a:r>
              <a:rPr lang="it-IT" b="1" u="sng" dirty="0" smtClean="0">
                <a:solidFill>
                  <a:schemeClr val="tx2"/>
                </a:solidFill>
              </a:rPr>
              <a:t>)</a:t>
            </a: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115616" y="404664"/>
            <a:ext cx="7272808"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rgbClr val="1F497D"/>
                </a:solidFill>
              </a:rPr>
              <a:t>Procedure per la valutazione </a:t>
            </a:r>
          </a:p>
          <a:p>
            <a:pPr lvl="0" algn="ctr"/>
            <a:r>
              <a:rPr lang="it-IT" sz="2800" b="1" dirty="0" smtClean="0">
                <a:solidFill>
                  <a:srgbClr val="1F497D"/>
                </a:solidFill>
              </a:rPr>
              <a:t>del periodo </a:t>
            </a:r>
            <a:r>
              <a:rPr lang="it-IT" sz="2800" b="1" dirty="0">
                <a:solidFill>
                  <a:srgbClr val="1F497D"/>
                </a:solidFill>
              </a:rPr>
              <a:t>di formazione </a:t>
            </a:r>
            <a:r>
              <a:rPr lang="it-IT" sz="2800" b="1" dirty="0" smtClean="0">
                <a:solidFill>
                  <a:srgbClr val="1F497D"/>
                </a:solidFill>
              </a:rPr>
              <a:t>e di </a:t>
            </a:r>
            <a:r>
              <a:rPr lang="it-IT" sz="2800" b="1" dirty="0">
                <a:solidFill>
                  <a:srgbClr val="1F497D"/>
                </a:solidFill>
              </a:rPr>
              <a:t>prova</a:t>
            </a:r>
          </a:p>
        </p:txBody>
      </p:sp>
    </p:spTree>
    <p:extLst>
      <p:ext uri="{BB962C8B-B14F-4D97-AF65-F5344CB8AC3E}">
        <p14:creationId xmlns:p14="http://schemas.microsoft.com/office/powerpoint/2010/main" val="83805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332656"/>
            <a:ext cx="8712968"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b="1" dirty="0">
              <a:solidFill>
                <a:schemeClr val="tx2"/>
              </a:solidFill>
            </a:endParaRPr>
          </a:p>
        </p:txBody>
      </p:sp>
      <p:sp>
        <p:nvSpPr>
          <p:cNvPr id="5" name="Rettangolo 4"/>
          <p:cNvSpPr/>
          <p:nvPr/>
        </p:nvSpPr>
        <p:spPr>
          <a:xfrm>
            <a:off x="1547664" y="404664"/>
            <a:ext cx="6048672" cy="93610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2"/>
                </a:solidFill>
              </a:rPr>
              <a:t>SOGGETTI COINVOLTI</a:t>
            </a:r>
          </a:p>
        </p:txBody>
      </p:sp>
      <p:sp>
        <p:nvSpPr>
          <p:cNvPr id="6" name="Goccia 5"/>
          <p:cNvSpPr/>
          <p:nvPr/>
        </p:nvSpPr>
        <p:spPr>
          <a:xfrm>
            <a:off x="1043608" y="2013992"/>
            <a:ext cx="2016224" cy="1559024"/>
          </a:xfrm>
          <a:prstGeom prst="teardrop">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p>
          <a:p>
            <a:pPr algn="ctr"/>
            <a:r>
              <a:rPr lang="it-IT" b="1" dirty="0" smtClean="0"/>
              <a:t>DOCENTE NEL PERIODO DI FORMAZIONE E PROVA</a:t>
            </a:r>
          </a:p>
          <a:p>
            <a:pPr algn="ctr"/>
            <a:endParaRPr lang="it-IT" b="1" dirty="0"/>
          </a:p>
        </p:txBody>
      </p:sp>
      <p:sp>
        <p:nvSpPr>
          <p:cNvPr id="7" name="Goccia 6"/>
          <p:cNvSpPr/>
          <p:nvPr/>
        </p:nvSpPr>
        <p:spPr>
          <a:xfrm>
            <a:off x="5652120" y="2013992"/>
            <a:ext cx="2088232" cy="1559024"/>
          </a:xfrm>
          <a:prstGeom prst="teardrop">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TUTOR</a:t>
            </a:r>
            <a:endParaRPr lang="it-IT" b="1" dirty="0"/>
          </a:p>
        </p:txBody>
      </p:sp>
      <p:sp>
        <p:nvSpPr>
          <p:cNvPr id="8" name="Goccia 7"/>
          <p:cNvSpPr/>
          <p:nvPr/>
        </p:nvSpPr>
        <p:spPr>
          <a:xfrm>
            <a:off x="1046609" y="4144073"/>
            <a:ext cx="2016224" cy="1584177"/>
          </a:xfrm>
          <a:prstGeom prst="teardrop">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DIRIGENTE SCOLASTICO</a:t>
            </a:r>
            <a:endParaRPr lang="it-IT" b="1" dirty="0"/>
          </a:p>
        </p:txBody>
      </p:sp>
      <p:sp>
        <p:nvSpPr>
          <p:cNvPr id="9" name="Goccia 8"/>
          <p:cNvSpPr/>
          <p:nvPr/>
        </p:nvSpPr>
        <p:spPr>
          <a:xfrm>
            <a:off x="5652120" y="4149080"/>
            <a:ext cx="2088232" cy="1584177"/>
          </a:xfrm>
          <a:prstGeom prst="teardrop">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DIRIGENTE TECNICO</a:t>
            </a:r>
          </a:p>
          <a:p>
            <a:pPr algn="ctr"/>
            <a:endParaRPr lang="it-IT" b="1" dirty="0"/>
          </a:p>
        </p:txBody>
      </p:sp>
      <p:sp>
        <p:nvSpPr>
          <p:cNvPr id="3" name="Sole 2"/>
          <p:cNvSpPr/>
          <p:nvPr/>
        </p:nvSpPr>
        <p:spPr>
          <a:xfrm>
            <a:off x="4078796" y="3429000"/>
            <a:ext cx="914400" cy="914400"/>
          </a:xfrm>
          <a:prstGeom prst="sun">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Immagin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480" y="5833867"/>
            <a:ext cx="1905000" cy="828675"/>
          </a:xfrm>
          <a:prstGeom prst="rect">
            <a:avLst/>
          </a:prstGeom>
        </p:spPr>
      </p:pic>
      <p:cxnSp>
        <p:nvCxnSpPr>
          <p:cNvPr id="23" name="Connettore 1 22"/>
          <p:cNvCxnSpPr/>
          <p:nvPr/>
        </p:nvCxnSpPr>
        <p:spPr>
          <a:xfrm flipH="1" flipV="1">
            <a:off x="3062833" y="2996952"/>
            <a:ext cx="1149127"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flipV="1">
            <a:off x="4860032" y="2996952"/>
            <a:ext cx="792088"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4860032" y="4221088"/>
            <a:ext cx="79208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flipH="1">
            <a:off x="3062833" y="4221088"/>
            <a:ext cx="1149127" cy="7150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25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dirty="0" smtClean="0">
              <a:solidFill>
                <a:srgbClr val="002060"/>
              </a:solidFill>
            </a:endParaRPr>
          </a:p>
          <a:p>
            <a:endParaRPr lang="it-IT" sz="2000" dirty="0">
              <a:solidFill>
                <a:srgbClr val="002060"/>
              </a:solidFill>
            </a:endParaRPr>
          </a:p>
          <a:p>
            <a:r>
              <a:rPr lang="it-IT" sz="2000" i="1" dirty="0" smtClean="0">
                <a:solidFill>
                  <a:srgbClr val="002060"/>
                </a:solidFill>
              </a:rPr>
              <a:t>3</a:t>
            </a:r>
            <a:r>
              <a:rPr lang="it-IT" sz="2000" i="1" dirty="0">
                <a:solidFill>
                  <a:srgbClr val="002060"/>
                </a:solidFill>
              </a:rPr>
              <a:t>. All’esito del colloquio, il Comitato si riunisce per l’espressione del parere. Il docente </a:t>
            </a:r>
            <a:r>
              <a:rPr lang="it-IT" sz="2000" i="1" dirty="0" smtClean="0">
                <a:solidFill>
                  <a:srgbClr val="002060"/>
                </a:solidFill>
              </a:rPr>
              <a:t>tutor presenta </a:t>
            </a:r>
            <a:r>
              <a:rPr lang="it-IT" sz="2000" i="1" dirty="0">
                <a:solidFill>
                  <a:srgbClr val="002060"/>
                </a:solidFill>
              </a:rPr>
              <a:t>le risultanze emergenti dall’istruttoria compiuta in merito alle attività </a:t>
            </a:r>
            <a:r>
              <a:rPr lang="it-IT" sz="2000" i="1" dirty="0" smtClean="0">
                <a:solidFill>
                  <a:srgbClr val="002060"/>
                </a:solidFill>
              </a:rPr>
              <a:t>formative predisposte </a:t>
            </a:r>
            <a:r>
              <a:rPr lang="it-IT" sz="2000" i="1" dirty="0">
                <a:solidFill>
                  <a:srgbClr val="002060"/>
                </a:solidFill>
              </a:rPr>
              <a:t>ed alle esperienze di insegnamento e partecipazione alla vita della scuola </a:t>
            </a:r>
            <a:r>
              <a:rPr lang="it-IT" sz="2000" i="1" dirty="0" smtClean="0">
                <a:solidFill>
                  <a:srgbClr val="002060"/>
                </a:solidFill>
              </a:rPr>
              <a:t>del </a:t>
            </a:r>
            <a:r>
              <a:rPr lang="it-IT" sz="2000" i="1" dirty="0">
                <a:solidFill>
                  <a:srgbClr val="002060"/>
                </a:solidFill>
              </a:rPr>
              <a:t>d</a:t>
            </a:r>
            <a:r>
              <a:rPr lang="it-IT" sz="2000" i="1" dirty="0" smtClean="0">
                <a:solidFill>
                  <a:srgbClr val="002060"/>
                </a:solidFill>
              </a:rPr>
              <a:t>ocente </a:t>
            </a:r>
            <a:r>
              <a:rPr lang="it-IT" sz="2000" i="1" dirty="0">
                <a:solidFill>
                  <a:srgbClr val="002060"/>
                </a:solidFill>
              </a:rPr>
              <a:t>neo-assunto. Il dirigente scolastico presenta una relazione per ogni </a:t>
            </a:r>
            <a:r>
              <a:rPr lang="it-IT" sz="2000" i="1" dirty="0" smtClean="0">
                <a:solidFill>
                  <a:srgbClr val="002060"/>
                </a:solidFill>
              </a:rPr>
              <a:t>docente comprensiva </a:t>
            </a:r>
            <a:r>
              <a:rPr lang="it-IT" sz="2000" i="1" dirty="0">
                <a:solidFill>
                  <a:srgbClr val="002060"/>
                </a:solidFill>
              </a:rPr>
              <a:t>della documentazione delle attività di formazione, delle forme di tutoring, e </a:t>
            </a:r>
            <a:r>
              <a:rPr lang="it-IT" sz="2000" i="1" dirty="0" smtClean="0">
                <a:solidFill>
                  <a:srgbClr val="002060"/>
                </a:solidFill>
              </a:rPr>
              <a:t>di ogni </a:t>
            </a:r>
            <a:r>
              <a:rPr lang="it-IT" sz="2000" i="1" dirty="0">
                <a:solidFill>
                  <a:srgbClr val="002060"/>
                </a:solidFill>
              </a:rPr>
              <a:t>altro elemento informativo o evidenza utile all’espressione del parere.</a:t>
            </a:r>
          </a:p>
          <a:p>
            <a:r>
              <a:rPr lang="it-IT" sz="2000" i="1" dirty="0">
                <a:solidFill>
                  <a:srgbClr val="002060"/>
                </a:solidFill>
              </a:rPr>
              <a:t>4. Il parere del Comitato è obbligatorio, ma non vincolante per il dirigente scolastico, che </a:t>
            </a:r>
            <a:r>
              <a:rPr lang="it-IT" sz="2000" i="1" dirty="0" smtClean="0">
                <a:solidFill>
                  <a:srgbClr val="002060"/>
                </a:solidFill>
              </a:rPr>
              <a:t>può discostarsene </a:t>
            </a:r>
            <a:r>
              <a:rPr lang="it-IT" sz="2000" i="1" dirty="0">
                <a:solidFill>
                  <a:srgbClr val="002060"/>
                </a:solidFill>
              </a:rPr>
              <a:t>con atto motivato</a:t>
            </a:r>
            <a:r>
              <a:rPr lang="it-IT" sz="2000" b="1" i="1" dirty="0">
                <a:solidFill>
                  <a:srgbClr val="002060"/>
                </a:solidFill>
              </a:rPr>
              <a:t>. </a:t>
            </a:r>
            <a:endParaRPr lang="it-IT" b="1" i="1" u="sng" dirty="0">
              <a:solidFill>
                <a:srgbClr val="002060"/>
              </a:solidFill>
            </a:endParaRPr>
          </a:p>
          <a:p>
            <a:endParaRPr lang="it-IT" b="1" i="1" u="sng" dirty="0" smtClean="0">
              <a:solidFill>
                <a:srgbClr val="002060"/>
              </a:solidFill>
            </a:endParaRPr>
          </a:p>
          <a:p>
            <a:endParaRPr lang="it-IT" b="1" i="1" u="sng" dirty="0">
              <a:solidFill>
                <a:srgbClr val="002060"/>
              </a:solidFill>
            </a:endParaRPr>
          </a:p>
          <a:p>
            <a:endParaRPr lang="it-IT" b="1" i="1" u="sng" dirty="0">
              <a:solidFill>
                <a:srgbClr val="002060"/>
              </a:solidFill>
            </a:endParaRPr>
          </a:p>
          <a:p>
            <a:endParaRPr lang="it-IT" b="1" i="1" u="sng" dirty="0">
              <a:solidFill>
                <a:srgbClr val="002060"/>
              </a:solidFill>
            </a:endParaRPr>
          </a:p>
          <a:p>
            <a:r>
              <a:rPr lang="it-IT" b="1" u="sng" dirty="0">
                <a:solidFill>
                  <a:schemeClr val="tx2"/>
                </a:solidFill>
              </a:rPr>
              <a:t>(art. </a:t>
            </a:r>
            <a:r>
              <a:rPr lang="it-IT" b="1" u="sng" dirty="0" smtClean="0">
                <a:solidFill>
                  <a:schemeClr val="tx2"/>
                </a:solidFill>
              </a:rPr>
              <a:t>13 D.M</a:t>
            </a:r>
            <a:r>
              <a:rPr lang="it-IT" b="1" u="sng" dirty="0">
                <a:solidFill>
                  <a:schemeClr val="tx2"/>
                </a:solidFill>
              </a:rPr>
              <a:t>. 850/2015</a:t>
            </a:r>
            <a:r>
              <a:rPr lang="it-IT" b="1" u="sng" dirty="0" smtClean="0">
                <a:solidFill>
                  <a:schemeClr val="tx2"/>
                </a:solidFill>
              </a:rPr>
              <a:t>)</a:t>
            </a: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115616" y="404664"/>
            <a:ext cx="7272808"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rgbClr val="1F497D"/>
                </a:solidFill>
              </a:rPr>
              <a:t>Procedure per la valutazione </a:t>
            </a:r>
          </a:p>
          <a:p>
            <a:pPr lvl="0" algn="ctr"/>
            <a:r>
              <a:rPr lang="it-IT" sz="2800" b="1" dirty="0" smtClean="0">
                <a:solidFill>
                  <a:srgbClr val="1F497D"/>
                </a:solidFill>
              </a:rPr>
              <a:t>del periodo </a:t>
            </a:r>
            <a:r>
              <a:rPr lang="it-IT" sz="2800" b="1" dirty="0">
                <a:solidFill>
                  <a:srgbClr val="1F497D"/>
                </a:solidFill>
              </a:rPr>
              <a:t>di formazione </a:t>
            </a:r>
            <a:r>
              <a:rPr lang="it-IT" sz="2800" b="1" dirty="0" smtClean="0">
                <a:solidFill>
                  <a:srgbClr val="1F497D"/>
                </a:solidFill>
              </a:rPr>
              <a:t>e di </a:t>
            </a:r>
            <a:r>
              <a:rPr lang="it-IT" sz="2800" b="1" dirty="0">
                <a:solidFill>
                  <a:srgbClr val="1F497D"/>
                </a:solidFill>
              </a:rPr>
              <a:t>prova</a:t>
            </a:r>
          </a:p>
        </p:txBody>
      </p:sp>
    </p:spTree>
    <p:extLst>
      <p:ext uri="{BB962C8B-B14F-4D97-AF65-F5344CB8AC3E}">
        <p14:creationId xmlns:p14="http://schemas.microsoft.com/office/powerpoint/2010/main" val="1208409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smtClean="0">
              <a:solidFill>
                <a:srgbClr val="002060"/>
              </a:solidFill>
            </a:endParaRPr>
          </a:p>
          <a:p>
            <a:endParaRPr lang="it-IT" sz="2000" i="1" dirty="0" smtClean="0">
              <a:solidFill>
                <a:srgbClr val="002060"/>
              </a:solidFill>
            </a:endParaRPr>
          </a:p>
          <a:p>
            <a:endParaRPr lang="it-IT" sz="2000" i="1" dirty="0">
              <a:solidFill>
                <a:srgbClr val="002060"/>
              </a:solidFill>
            </a:endParaRPr>
          </a:p>
          <a:p>
            <a:endParaRPr lang="it-IT" sz="2000" i="1" dirty="0" smtClean="0">
              <a:solidFill>
                <a:srgbClr val="002060"/>
              </a:solidFill>
            </a:endParaRPr>
          </a:p>
          <a:p>
            <a:endParaRPr lang="it-IT" sz="2000" i="1" dirty="0">
              <a:solidFill>
                <a:srgbClr val="002060"/>
              </a:solidFill>
            </a:endParaRPr>
          </a:p>
          <a:p>
            <a:r>
              <a:rPr lang="it-IT" sz="2000" i="1" dirty="0" smtClean="0">
                <a:solidFill>
                  <a:srgbClr val="002060"/>
                </a:solidFill>
              </a:rPr>
              <a:t>1. Il </a:t>
            </a:r>
            <a:r>
              <a:rPr lang="it-IT" sz="2000" i="1" dirty="0">
                <a:solidFill>
                  <a:srgbClr val="002060"/>
                </a:solidFill>
              </a:rPr>
              <a:t>dirigente scolastico procede alla valutazione del personale docente in periodo di formazione e di prova sulla base dell’istruttoria compiuta, con particolare riferimento a quanto disposto agli articoli 4 e 5, e al parere di cui all’articolo 13. La documentazione è parte integrante del fascicolo personale del docente. </a:t>
            </a:r>
          </a:p>
          <a:p>
            <a:r>
              <a:rPr lang="it-IT" sz="2000" i="1" dirty="0" smtClean="0">
                <a:solidFill>
                  <a:srgbClr val="002060"/>
                </a:solidFill>
              </a:rPr>
              <a:t>2. In </a:t>
            </a:r>
            <a:r>
              <a:rPr lang="it-IT" sz="2000" i="1" dirty="0">
                <a:solidFill>
                  <a:srgbClr val="002060"/>
                </a:solidFill>
              </a:rPr>
              <a:t>caso di giudizio favorevole sul periodo di formazione e di prova, il dirigente scolastico emette provvedimento motivato di conferma in ruolo per il docente neo-assunto. </a:t>
            </a:r>
            <a:endParaRPr lang="it-IT" sz="2000" b="1" i="1" dirty="0">
              <a:solidFill>
                <a:srgbClr val="002060"/>
              </a:solidFill>
            </a:endParaRPr>
          </a:p>
          <a:p>
            <a:endParaRPr lang="it-IT" sz="2000" b="1" dirty="0" smtClean="0">
              <a:solidFill>
                <a:srgbClr val="002060"/>
              </a:solidFill>
            </a:endParaRPr>
          </a:p>
          <a:p>
            <a:endParaRPr lang="it-IT" sz="2000" dirty="0" smtClean="0">
              <a:solidFill>
                <a:srgbClr val="002060"/>
              </a:solidFill>
            </a:endParaRPr>
          </a:p>
          <a:p>
            <a:r>
              <a:rPr lang="it-IT" b="1" u="sng" dirty="0" smtClean="0">
                <a:solidFill>
                  <a:schemeClr val="tx2"/>
                </a:solidFill>
              </a:rPr>
              <a:t>(</a:t>
            </a:r>
            <a:r>
              <a:rPr lang="it-IT" b="1" u="sng" dirty="0">
                <a:solidFill>
                  <a:schemeClr val="tx2"/>
                </a:solidFill>
              </a:rPr>
              <a:t>art. </a:t>
            </a:r>
            <a:r>
              <a:rPr lang="it-IT" b="1" u="sng" dirty="0" smtClean="0">
                <a:solidFill>
                  <a:schemeClr val="tx2"/>
                </a:solidFill>
              </a:rPr>
              <a:t>14 D.M</a:t>
            </a:r>
            <a:r>
              <a:rPr lang="it-IT" b="1" u="sng" dirty="0">
                <a:solidFill>
                  <a:schemeClr val="tx2"/>
                </a:solidFill>
              </a:rPr>
              <a:t>. 850/2015</a:t>
            </a:r>
            <a:r>
              <a:rPr lang="it-IT" b="1" u="sng" dirty="0" smtClean="0">
                <a:solidFill>
                  <a:schemeClr val="tx2"/>
                </a:solidFill>
              </a:rPr>
              <a:t>)</a:t>
            </a: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115616" y="404664"/>
            <a:ext cx="7272808" cy="165618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rgbClr val="1F497D"/>
                </a:solidFill>
              </a:rPr>
              <a:t>Valutazione </a:t>
            </a:r>
          </a:p>
          <a:p>
            <a:pPr lvl="0" algn="ctr"/>
            <a:r>
              <a:rPr lang="it-IT" sz="2800" b="1" dirty="0" smtClean="0">
                <a:solidFill>
                  <a:srgbClr val="1F497D"/>
                </a:solidFill>
              </a:rPr>
              <a:t>del periodo </a:t>
            </a:r>
            <a:r>
              <a:rPr lang="it-IT" sz="2800" b="1" dirty="0">
                <a:solidFill>
                  <a:srgbClr val="1F497D"/>
                </a:solidFill>
              </a:rPr>
              <a:t>di formazione </a:t>
            </a:r>
            <a:r>
              <a:rPr lang="it-IT" sz="2800" b="1" dirty="0" smtClean="0">
                <a:solidFill>
                  <a:srgbClr val="1F497D"/>
                </a:solidFill>
              </a:rPr>
              <a:t>e di prova</a:t>
            </a:r>
          </a:p>
          <a:p>
            <a:pPr lvl="0" algn="ctr"/>
            <a:r>
              <a:rPr lang="it-IT" sz="2000" b="1" i="1" u="sng" dirty="0" smtClean="0">
                <a:solidFill>
                  <a:srgbClr val="1F497D"/>
                </a:solidFill>
              </a:rPr>
              <a:t>Giudizio favorevole e conferma in ruolo</a:t>
            </a:r>
            <a:endParaRPr lang="it-IT" sz="2000" b="1" i="1" u="sng" dirty="0">
              <a:solidFill>
                <a:srgbClr val="1F497D"/>
              </a:solidFill>
            </a:endParaRPr>
          </a:p>
        </p:txBody>
      </p:sp>
    </p:spTree>
    <p:extLst>
      <p:ext uri="{BB962C8B-B14F-4D97-AF65-F5344CB8AC3E}">
        <p14:creationId xmlns:p14="http://schemas.microsoft.com/office/powerpoint/2010/main" val="3039056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12779"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dirty="0" smtClean="0"/>
          </a:p>
          <a:p>
            <a:endParaRPr lang="it-IT" sz="2000" dirty="0"/>
          </a:p>
          <a:p>
            <a:endParaRPr lang="it-IT" sz="2000" dirty="0" smtClean="0"/>
          </a:p>
          <a:p>
            <a:r>
              <a:rPr lang="it-IT" i="1" dirty="0" smtClean="0">
                <a:solidFill>
                  <a:srgbClr val="002060"/>
                </a:solidFill>
              </a:rPr>
              <a:t>3. In </a:t>
            </a:r>
            <a:r>
              <a:rPr lang="it-IT" i="1" dirty="0">
                <a:solidFill>
                  <a:srgbClr val="002060"/>
                </a:solidFill>
              </a:rPr>
              <a:t>caso di giudizio sfavorevole, il dirigente scolastico emette provvedimento motivato di ripetizione del periodo di formazione e di prova. Il provvedimento indicherà altresì gli elementi di criticità emersi ed individuerà le forme di supporto formativo e di verifica del conseguimento degli standard richiesti per la conferma in ruolo. </a:t>
            </a:r>
            <a:endParaRPr lang="it-IT" i="1" dirty="0" smtClean="0">
              <a:solidFill>
                <a:srgbClr val="002060"/>
              </a:solidFill>
            </a:endParaRPr>
          </a:p>
          <a:p>
            <a:r>
              <a:rPr lang="it-IT" i="1" dirty="0" smtClean="0">
                <a:solidFill>
                  <a:srgbClr val="002060"/>
                </a:solidFill>
              </a:rPr>
              <a:t>Nel </a:t>
            </a:r>
            <a:r>
              <a:rPr lang="it-IT" i="1" dirty="0">
                <a:solidFill>
                  <a:srgbClr val="002060"/>
                </a:solidFill>
              </a:rPr>
              <a:t>corso del secondo periodo di formazione e di prova è obbligatoriamente disposta una verifica , affidata ad un dirigente tecnico, per l’assunzione di ogni utile elemento di valutazione dell’idoneità del docente. La relazione rilasciata dal dirigente tecnico è parte integrante della documentazione che sarà esaminata in seconda istanza dal Comitato al termine del secondo periodo di prova. La conseguente valutazione potrà prevedere: </a:t>
            </a:r>
            <a:endParaRPr lang="it-IT" i="1" dirty="0" smtClean="0">
              <a:solidFill>
                <a:srgbClr val="002060"/>
              </a:solidFill>
            </a:endParaRPr>
          </a:p>
          <a:p>
            <a:pPr marL="342900" indent="-342900">
              <a:buAutoNum type="alphaLcPeriod"/>
            </a:pPr>
            <a:r>
              <a:rPr lang="it-IT" i="1" dirty="0" smtClean="0">
                <a:solidFill>
                  <a:srgbClr val="002060"/>
                </a:solidFill>
              </a:rPr>
              <a:t>il </a:t>
            </a:r>
            <a:r>
              <a:rPr lang="it-IT" i="1" dirty="0">
                <a:solidFill>
                  <a:srgbClr val="002060"/>
                </a:solidFill>
              </a:rPr>
              <a:t>riconoscimento di adeguatezza delle competenze professionali e la conseguente conferma in ruolo; </a:t>
            </a:r>
          </a:p>
          <a:p>
            <a:pPr marL="342900" indent="-342900">
              <a:buAutoNum type="alphaLcPeriod"/>
            </a:pPr>
            <a:r>
              <a:rPr lang="it-IT" i="1" dirty="0" smtClean="0">
                <a:solidFill>
                  <a:srgbClr val="002060"/>
                </a:solidFill>
              </a:rPr>
              <a:t>il </a:t>
            </a:r>
            <a:r>
              <a:rPr lang="it-IT" i="1" dirty="0">
                <a:solidFill>
                  <a:srgbClr val="002060"/>
                </a:solidFill>
              </a:rPr>
              <a:t>mancato riconoscimento dell’ adeguatezza delle competenze professionali e la conseguente non conferma nel ruolo ai sensi della normativa vigente</a:t>
            </a:r>
            <a:r>
              <a:rPr lang="it-IT" sz="2000" i="1" dirty="0">
                <a:solidFill>
                  <a:srgbClr val="002060"/>
                </a:solidFill>
              </a:rPr>
              <a:t>. </a:t>
            </a:r>
            <a:endParaRPr lang="it-IT" sz="2000" b="1" i="1" dirty="0" smtClean="0">
              <a:solidFill>
                <a:srgbClr val="002060"/>
              </a:solidFill>
            </a:endParaRPr>
          </a:p>
          <a:p>
            <a:endParaRPr lang="it-IT" b="1" u="sng" dirty="0" smtClean="0">
              <a:solidFill>
                <a:schemeClr val="tx2"/>
              </a:solidFill>
            </a:endParaRPr>
          </a:p>
          <a:p>
            <a:r>
              <a:rPr lang="it-IT" b="1" u="sng" dirty="0" smtClean="0">
                <a:solidFill>
                  <a:schemeClr val="tx2"/>
                </a:solidFill>
              </a:rPr>
              <a:t>(art</a:t>
            </a:r>
            <a:r>
              <a:rPr lang="it-IT" b="1" u="sng" dirty="0">
                <a:solidFill>
                  <a:schemeClr val="tx2"/>
                </a:solidFill>
              </a:rPr>
              <a:t>. </a:t>
            </a:r>
            <a:r>
              <a:rPr lang="it-IT" b="1" u="sng" dirty="0" smtClean="0">
                <a:solidFill>
                  <a:schemeClr val="tx2"/>
                </a:solidFill>
              </a:rPr>
              <a:t>14 D.M</a:t>
            </a:r>
            <a:r>
              <a:rPr lang="it-IT" b="1" u="sng" dirty="0">
                <a:solidFill>
                  <a:schemeClr val="tx2"/>
                </a:solidFill>
              </a:rPr>
              <a:t>. 850/2015</a:t>
            </a:r>
            <a:r>
              <a:rPr lang="it-IT" b="1" u="sng" dirty="0" smtClean="0">
                <a:solidFill>
                  <a:schemeClr val="tx2"/>
                </a:solidFill>
              </a:rPr>
              <a:t>)</a:t>
            </a: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755576" y="404664"/>
            <a:ext cx="7632848" cy="165618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rgbClr val="1F497D"/>
                </a:solidFill>
              </a:rPr>
              <a:t>Valutazione </a:t>
            </a:r>
          </a:p>
          <a:p>
            <a:pPr lvl="0" algn="ctr"/>
            <a:r>
              <a:rPr lang="it-IT" sz="2800" b="1" dirty="0" smtClean="0">
                <a:solidFill>
                  <a:srgbClr val="1F497D"/>
                </a:solidFill>
              </a:rPr>
              <a:t>del periodo </a:t>
            </a:r>
            <a:r>
              <a:rPr lang="it-IT" sz="2800" b="1" dirty="0">
                <a:solidFill>
                  <a:srgbClr val="1F497D"/>
                </a:solidFill>
              </a:rPr>
              <a:t>di formazione </a:t>
            </a:r>
            <a:r>
              <a:rPr lang="it-IT" sz="2800" b="1" dirty="0" smtClean="0">
                <a:solidFill>
                  <a:srgbClr val="1F497D"/>
                </a:solidFill>
              </a:rPr>
              <a:t>e di prova</a:t>
            </a:r>
          </a:p>
          <a:p>
            <a:pPr lvl="0" algn="ctr"/>
            <a:r>
              <a:rPr lang="it-IT" sz="2000" b="1" i="1" u="sng" dirty="0" smtClean="0">
                <a:solidFill>
                  <a:srgbClr val="1F497D"/>
                </a:solidFill>
              </a:rPr>
              <a:t>Giudizio sfavorevole e ripetizione del periodo di formazione e prova</a:t>
            </a:r>
            <a:endParaRPr lang="it-IT" sz="2000" b="1" i="1" u="sng" dirty="0">
              <a:solidFill>
                <a:srgbClr val="1F497D"/>
              </a:solidFill>
            </a:endParaRPr>
          </a:p>
        </p:txBody>
      </p:sp>
    </p:spTree>
    <p:extLst>
      <p:ext uri="{BB962C8B-B14F-4D97-AF65-F5344CB8AC3E}">
        <p14:creationId xmlns:p14="http://schemas.microsoft.com/office/powerpoint/2010/main" val="2818370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12779"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endParaRPr lang="it-IT" sz="2000" b="1" dirty="0">
              <a:solidFill>
                <a:srgbClr val="002060"/>
              </a:solidFill>
            </a:endParaRPr>
          </a:p>
          <a:p>
            <a:r>
              <a:rPr lang="it-IT" sz="2000" i="1" dirty="0">
                <a:solidFill>
                  <a:srgbClr val="002060"/>
                </a:solidFill>
              </a:rPr>
              <a:t>4. Nel caso del manifestarsi di gravi lacune di carattere culturale, metodologico-didattico e relazionale, il dirigente scolastico richiede prontamente apposita visita ispettiva. </a:t>
            </a:r>
            <a:endParaRPr lang="it-IT" sz="2000" b="1" i="1" dirty="0" smtClean="0">
              <a:solidFill>
                <a:srgbClr val="002060"/>
              </a:solidFill>
            </a:endParaRPr>
          </a:p>
          <a:p>
            <a:endParaRPr lang="it-IT" sz="2000" dirty="0" smtClean="0"/>
          </a:p>
          <a:p>
            <a:endParaRPr lang="it-IT" sz="2000" dirty="0"/>
          </a:p>
          <a:p>
            <a:endParaRPr lang="it-IT" sz="2000" dirty="0" smtClean="0"/>
          </a:p>
          <a:p>
            <a:endParaRPr lang="it-IT" b="1" u="sng" dirty="0" smtClean="0">
              <a:solidFill>
                <a:schemeClr val="tx2"/>
              </a:solidFill>
            </a:endParaRPr>
          </a:p>
          <a:p>
            <a:r>
              <a:rPr lang="it-IT" b="1" u="sng" dirty="0" smtClean="0">
                <a:solidFill>
                  <a:schemeClr val="tx2"/>
                </a:solidFill>
              </a:rPr>
              <a:t>(art</a:t>
            </a:r>
            <a:r>
              <a:rPr lang="it-IT" b="1" u="sng" dirty="0">
                <a:solidFill>
                  <a:schemeClr val="tx2"/>
                </a:solidFill>
              </a:rPr>
              <a:t>. </a:t>
            </a:r>
            <a:r>
              <a:rPr lang="it-IT" b="1" u="sng" dirty="0" smtClean="0">
                <a:solidFill>
                  <a:schemeClr val="tx2"/>
                </a:solidFill>
              </a:rPr>
              <a:t>14 D.M</a:t>
            </a:r>
            <a:r>
              <a:rPr lang="it-IT" b="1" u="sng" dirty="0">
                <a:solidFill>
                  <a:schemeClr val="tx2"/>
                </a:solidFill>
              </a:rPr>
              <a:t>. 850/2015</a:t>
            </a:r>
            <a:r>
              <a:rPr lang="it-IT" b="1" u="sng" dirty="0" smtClean="0">
                <a:solidFill>
                  <a:schemeClr val="tx2"/>
                </a:solidFill>
              </a:rPr>
              <a:t>)</a:t>
            </a:r>
          </a:p>
          <a:p>
            <a:endParaRPr lang="it-IT" b="1" u="sng"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755576" y="404664"/>
            <a:ext cx="7632848" cy="165618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rgbClr val="1F497D"/>
                </a:solidFill>
              </a:rPr>
              <a:t>Valutazione </a:t>
            </a:r>
          </a:p>
          <a:p>
            <a:pPr lvl="0" algn="ctr"/>
            <a:r>
              <a:rPr lang="it-IT" sz="2800" b="1" dirty="0" smtClean="0">
                <a:solidFill>
                  <a:srgbClr val="1F497D"/>
                </a:solidFill>
              </a:rPr>
              <a:t>del periodo </a:t>
            </a:r>
            <a:r>
              <a:rPr lang="it-IT" sz="2800" b="1" dirty="0">
                <a:solidFill>
                  <a:srgbClr val="1F497D"/>
                </a:solidFill>
              </a:rPr>
              <a:t>di formazione </a:t>
            </a:r>
            <a:r>
              <a:rPr lang="it-IT" sz="2800" b="1" dirty="0" smtClean="0">
                <a:solidFill>
                  <a:srgbClr val="1F497D"/>
                </a:solidFill>
              </a:rPr>
              <a:t>e di prova</a:t>
            </a:r>
          </a:p>
          <a:p>
            <a:pPr lvl="0" algn="ctr"/>
            <a:r>
              <a:rPr lang="it-IT" sz="2000" b="1" u="sng" dirty="0" smtClean="0">
                <a:solidFill>
                  <a:srgbClr val="1F497D"/>
                </a:solidFill>
              </a:rPr>
              <a:t>Manifestarsi di gravi lacune</a:t>
            </a:r>
          </a:p>
        </p:txBody>
      </p:sp>
    </p:spTree>
    <p:extLst>
      <p:ext uri="{BB962C8B-B14F-4D97-AF65-F5344CB8AC3E}">
        <p14:creationId xmlns:p14="http://schemas.microsoft.com/office/powerpoint/2010/main" val="3675317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251520" y="188640"/>
            <a:ext cx="8712968" cy="655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620688"/>
            <a:ext cx="3672408" cy="1584176"/>
          </a:xfrm>
          <a:prstGeom prst="rect">
            <a:avLst/>
          </a:prstGeom>
        </p:spPr>
      </p:pic>
      <p:sp>
        <p:nvSpPr>
          <p:cNvPr id="7" name="Rettangolo 6"/>
          <p:cNvSpPr/>
          <p:nvPr/>
        </p:nvSpPr>
        <p:spPr>
          <a:xfrm>
            <a:off x="1246287" y="2708920"/>
            <a:ext cx="6651436" cy="1754326"/>
          </a:xfrm>
          <a:prstGeom prst="rect">
            <a:avLst/>
          </a:prstGeom>
          <a:noFill/>
        </p:spPr>
        <p:txBody>
          <a:bodyPr wrap="none" lIns="91440" tIns="45720" rIns="91440" bIns="45720">
            <a:spAutoFit/>
          </a:bodyPr>
          <a:lstStyle/>
          <a:p>
            <a:pPr algn="ctr"/>
            <a:r>
              <a:rPr lang="it-IT"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GRAZIE PER L’ASCOLTO</a:t>
            </a:r>
          </a:p>
          <a:p>
            <a:pPr algn="ctr"/>
            <a:endParaRPr lang="it-IT"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8" name="Picture 3" descr="D:\Users\mi15494\AppData\Local\Microsoft\Windows\Temporary Internet Files\Content.IE5\6FTM7L0Y\docent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666" y="3844498"/>
            <a:ext cx="4592590" cy="253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132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smtClean="0"/>
          </a:p>
          <a:p>
            <a:endParaRPr lang="it-IT" dirty="0" smtClean="0">
              <a:solidFill>
                <a:srgbClr val="002060"/>
              </a:solidFill>
            </a:endParaRPr>
          </a:p>
          <a:p>
            <a:r>
              <a:rPr lang="it-IT" sz="2000" i="1" dirty="0" smtClean="0">
                <a:solidFill>
                  <a:schemeClr val="tx2"/>
                </a:solidFill>
              </a:rPr>
              <a:t>1. Sono </a:t>
            </a:r>
            <a:r>
              <a:rPr lang="it-IT" sz="2000" i="1" dirty="0">
                <a:solidFill>
                  <a:schemeClr val="tx2"/>
                </a:solidFill>
              </a:rPr>
              <a:t>tenuti ad effettuare il periodo di formazione e prova:</a:t>
            </a:r>
          </a:p>
          <a:p>
            <a:pPr marL="457200" indent="-457200">
              <a:buFont typeface="+mj-lt"/>
              <a:buAutoNum type="alphaLcPeriod"/>
            </a:pPr>
            <a:r>
              <a:rPr lang="it-IT" sz="2000" i="1" dirty="0" smtClean="0">
                <a:solidFill>
                  <a:schemeClr val="tx2"/>
                </a:solidFill>
              </a:rPr>
              <a:t>i docenti che </a:t>
            </a:r>
            <a:r>
              <a:rPr lang="it-IT" sz="2000" i="1" dirty="0">
                <a:solidFill>
                  <a:schemeClr val="tx2"/>
                </a:solidFill>
              </a:rPr>
              <a:t>si trovano al primo anno di servizio con incarico a tempo indeterminato, a qualunque titolo conferito, e che aspirino alla conferma nel ruolo;</a:t>
            </a:r>
          </a:p>
          <a:p>
            <a:pPr marL="457200" indent="-457200">
              <a:buFont typeface="+mj-lt"/>
              <a:buAutoNum type="alphaLcPeriod"/>
            </a:pPr>
            <a:r>
              <a:rPr lang="it-IT" sz="2000" i="1" dirty="0">
                <a:solidFill>
                  <a:schemeClr val="tx2"/>
                </a:solidFill>
              </a:rPr>
              <a:t>i docenti per i quali sia stata richiesta la proroga del periodo di formazione e prova o che non abbiano potuto completarlo negli anni </a:t>
            </a:r>
            <a:r>
              <a:rPr lang="it-IT" sz="2000" i="1" dirty="0" smtClean="0">
                <a:solidFill>
                  <a:schemeClr val="tx2"/>
                </a:solidFill>
              </a:rPr>
              <a:t>precedenti</a:t>
            </a:r>
            <a:r>
              <a:rPr lang="it-IT" sz="2000" i="1" dirty="0">
                <a:solidFill>
                  <a:schemeClr val="tx2"/>
                </a:solidFill>
              </a:rPr>
              <a:t>.</a:t>
            </a:r>
            <a:r>
              <a:rPr lang="it-IT" sz="2000" i="1" dirty="0" smtClean="0">
                <a:solidFill>
                  <a:schemeClr val="tx2"/>
                </a:solidFill>
              </a:rPr>
              <a:t> In </a:t>
            </a:r>
            <a:r>
              <a:rPr lang="it-IT" sz="2000" i="1" dirty="0">
                <a:solidFill>
                  <a:schemeClr val="tx2"/>
                </a:solidFill>
              </a:rPr>
              <a:t>ogni caso la ripetizione del periodo comporta la partecipazione alle connesse attività di formazione, che sono da considerarsi parte integrante del servizio in anno di prova;</a:t>
            </a:r>
          </a:p>
          <a:p>
            <a:pPr marL="457200" indent="-457200">
              <a:buFont typeface="+mj-lt"/>
              <a:buAutoNum type="alphaLcPeriod"/>
            </a:pPr>
            <a:r>
              <a:rPr lang="it-IT" sz="2000" i="1" dirty="0" smtClean="0">
                <a:solidFill>
                  <a:schemeClr val="tx2"/>
                </a:solidFill>
              </a:rPr>
              <a:t>i </a:t>
            </a:r>
            <a:r>
              <a:rPr lang="it-IT" sz="2000" i="1" dirty="0">
                <a:solidFill>
                  <a:schemeClr val="tx2"/>
                </a:solidFill>
              </a:rPr>
              <a:t>docenti per i quali sia stato disposto il passaggio di </a:t>
            </a:r>
            <a:r>
              <a:rPr lang="it-IT" sz="2000" i="1" dirty="0" smtClean="0">
                <a:solidFill>
                  <a:schemeClr val="tx2"/>
                </a:solidFill>
              </a:rPr>
              <a:t>ruolo.</a:t>
            </a:r>
          </a:p>
          <a:p>
            <a:endParaRPr lang="it-IT" sz="2000" i="1" dirty="0" smtClean="0">
              <a:solidFill>
                <a:schemeClr val="tx2"/>
              </a:solidFill>
            </a:endParaRPr>
          </a:p>
          <a:p>
            <a:r>
              <a:rPr lang="it-IT" sz="2000" i="1" dirty="0" smtClean="0">
                <a:solidFill>
                  <a:schemeClr val="tx2"/>
                </a:solidFill>
              </a:rPr>
              <a:t>2. In caso di valutazione negativa del periodo di formazione e di prova,  il personale docente effettua un secondo periodo di formazione e di prova, non rinnovabile.</a:t>
            </a:r>
          </a:p>
          <a:p>
            <a:pPr marL="285750" indent="-285750">
              <a:buFont typeface="Arial" panose="020B0604020202020204" pitchFamily="34" charset="0"/>
              <a:buChar char="•"/>
            </a:pPr>
            <a:endParaRPr lang="it-IT" dirty="0"/>
          </a:p>
          <a:p>
            <a:endParaRPr lang="it-IT" b="1" u="sng" dirty="0">
              <a:solidFill>
                <a:schemeClr val="tx2"/>
              </a:solidFill>
            </a:endParaRPr>
          </a:p>
          <a:p>
            <a:r>
              <a:rPr lang="it-IT" b="1" u="sng" dirty="0">
                <a:solidFill>
                  <a:schemeClr val="tx2"/>
                </a:solidFill>
              </a:rPr>
              <a:t>(art. 2 </a:t>
            </a:r>
            <a:r>
              <a:rPr lang="it-IT" b="1" u="sng" dirty="0" smtClean="0">
                <a:solidFill>
                  <a:schemeClr val="tx2"/>
                </a:solidFill>
              </a:rPr>
              <a:t>D.M</a:t>
            </a:r>
            <a:r>
              <a:rPr lang="it-IT" b="1" u="sng" dirty="0">
                <a:solidFill>
                  <a:schemeClr val="tx2"/>
                </a:solidFill>
              </a:rPr>
              <a:t>. 850/2015)</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619672" y="404664"/>
            <a:ext cx="5904656"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a:solidFill>
                  <a:srgbClr val="1F497D"/>
                </a:solidFill>
              </a:rPr>
              <a:t>Personale docente tenuto al periodo di formazione e prova</a:t>
            </a:r>
          </a:p>
        </p:txBody>
      </p:sp>
    </p:spTree>
    <p:extLst>
      <p:ext uri="{BB962C8B-B14F-4D97-AF65-F5344CB8AC3E}">
        <p14:creationId xmlns:p14="http://schemas.microsoft.com/office/powerpoint/2010/main" val="298994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dirty="0" smtClean="0">
              <a:solidFill>
                <a:schemeClr val="accent1"/>
              </a:solidFill>
            </a:endParaRPr>
          </a:p>
          <a:p>
            <a:endParaRPr lang="it-IT" sz="2400" dirty="0">
              <a:solidFill>
                <a:schemeClr val="accent1"/>
              </a:solidFill>
            </a:endParaRPr>
          </a:p>
          <a:p>
            <a:r>
              <a:rPr lang="it-IT" sz="2000" i="1" dirty="0" smtClean="0">
                <a:solidFill>
                  <a:srgbClr val="002060"/>
                </a:solidFill>
              </a:rPr>
              <a:t>1. Il </a:t>
            </a:r>
            <a:r>
              <a:rPr lang="it-IT" sz="2000" i="1" dirty="0">
                <a:solidFill>
                  <a:srgbClr val="002060"/>
                </a:solidFill>
              </a:rPr>
              <a:t>superamento del periodo di formazione e prova è subordinato allo svolgimento del servizio effettivamente prestato per almeno </a:t>
            </a:r>
            <a:r>
              <a:rPr lang="it-IT" sz="2000" i="1" dirty="0" smtClean="0">
                <a:solidFill>
                  <a:srgbClr val="002060"/>
                </a:solidFill>
              </a:rPr>
              <a:t>centottanta </a:t>
            </a:r>
            <a:r>
              <a:rPr lang="it-IT" sz="2000" i="1" dirty="0">
                <a:solidFill>
                  <a:srgbClr val="002060"/>
                </a:solidFill>
              </a:rPr>
              <a:t>giorni nel corso dell’anno scolastico, di cui almeno </a:t>
            </a:r>
            <a:r>
              <a:rPr lang="it-IT" sz="2000" i="1" dirty="0" smtClean="0">
                <a:solidFill>
                  <a:srgbClr val="002060"/>
                </a:solidFill>
              </a:rPr>
              <a:t>centoventi </a:t>
            </a:r>
            <a:r>
              <a:rPr lang="it-IT" sz="2000" i="1" dirty="0">
                <a:solidFill>
                  <a:srgbClr val="002060"/>
                </a:solidFill>
              </a:rPr>
              <a:t>per le attività didattiche.</a:t>
            </a:r>
          </a:p>
          <a:p>
            <a:r>
              <a:rPr lang="it-IT" sz="2000" i="1" dirty="0" smtClean="0">
                <a:solidFill>
                  <a:srgbClr val="002060"/>
                </a:solidFill>
              </a:rPr>
              <a:t>2. Sono </a:t>
            </a:r>
            <a:r>
              <a:rPr lang="it-IT" sz="2000" i="1" dirty="0">
                <a:solidFill>
                  <a:srgbClr val="002060"/>
                </a:solidFill>
              </a:rPr>
              <a:t>computabili nei </a:t>
            </a:r>
            <a:r>
              <a:rPr lang="it-IT" sz="2000" i="1" dirty="0" smtClean="0">
                <a:solidFill>
                  <a:srgbClr val="002060"/>
                </a:solidFill>
              </a:rPr>
              <a:t>centottanta </a:t>
            </a:r>
            <a:r>
              <a:rPr lang="it-IT" sz="2000" i="1" dirty="0">
                <a:solidFill>
                  <a:srgbClr val="002060"/>
                </a:solidFill>
              </a:rPr>
              <a:t>giorni tutte le attività connesse al servizio </a:t>
            </a:r>
            <a:r>
              <a:rPr lang="it-IT" sz="2000" i="1" dirty="0" smtClean="0">
                <a:solidFill>
                  <a:srgbClr val="002060"/>
                </a:solidFill>
              </a:rPr>
              <a:t>scolastico, ivi </a:t>
            </a:r>
            <a:r>
              <a:rPr lang="it-IT" sz="2000" i="1" dirty="0">
                <a:solidFill>
                  <a:srgbClr val="002060"/>
                </a:solidFill>
              </a:rPr>
              <a:t>compresi i periodi di sospensione delle lezioni e delle attività </a:t>
            </a:r>
            <a:r>
              <a:rPr lang="it-IT" sz="2000" i="1" dirty="0" smtClean="0">
                <a:solidFill>
                  <a:srgbClr val="002060"/>
                </a:solidFill>
              </a:rPr>
              <a:t>didattiche, gli esami e gli scrutini ed ogni altro impegno di servizio, ad esclusione dei giorni di congedo ordinario e straordinario e di aspettativa a qualunque titolo fruiti. Va computato anche il primo mese del periodo di astensione obbligatoria dal servizio per gravidanza.</a:t>
            </a:r>
            <a:endParaRPr lang="it-IT" sz="2000" i="1" dirty="0">
              <a:solidFill>
                <a:srgbClr val="002060"/>
              </a:solidFill>
            </a:endParaRPr>
          </a:p>
          <a:p>
            <a:r>
              <a:rPr lang="it-IT" sz="2000" i="1" dirty="0" smtClean="0">
                <a:solidFill>
                  <a:srgbClr val="002060"/>
                </a:solidFill>
              </a:rPr>
              <a:t>3. Sono </a:t>
            </a:r>
            <a:r>
              <a:rPr lang="it-IT" sz="2000" i="1" dirty="0">
                <a:solidFill>
                  <a:srgbClr val="002060"/>
                </a:solidFill>
              </a:rPr>
              <a:t>compresi nei </a:t>
            </a:r>
            <a:r>
              <a:rPr lang="it-IT" sz="2000" i="1" dirty="0" smtClean="0">
                <a:solidFill>
                  <a:srgbClr val="002060"/>
                </a:solidFill>
              </a:rPr>
              <a:t>centoventi </a:t>
            </a:r>
            <a:r>
              <a:rPr lang="it-IT" sz="2000" i="1" dirty="0">
                <a:solidFill>
                  <a:srgbClr val="002060"/>
                </a:solidFill>
              </a:rPr>
              <a:t>giorni di attività didattiche sia i giorni effettivi di insegnamento sia i giorni impiegati presso la sede di servizio per ogni altra attività preordinata al migliore svolgimento dell’azione didattica, ivi comprese quelle valutative, progettuali formative e collegiali.</a:t>
            </a:r>
          </a:p>
          <a:p>
            <a:endParaRPr lang="it-IT" sz="2400" dirty="0">
              <a:solidFill>
                <a:srgbClr val="002060"/>
              </a:solidFill>
            </a:endParaRPr>
          </a:p>
          <a:p>
            <a:r>
              <a:rPr lang="it-IT" sz="2400" dirty="0" smtClean="0">
                <a:solidFill>
                  <a:srgbClr val="002060"/>
                </a:solidFill>
              </a:rPr>
              <a:t>(art</a:t>
            </a:r>
            <a:r>
              <a:rPr lang="it-IT" sz="2400" dirty="0">
                <a:solidFill>
                  <a:srgbClr val="002060"/>
                </a:solidFill>
              </a:rPr>
              <a:t>. </a:t>
            </a:r>
            <a:r>
              <a:rPr lang="it-IT" sz="2400" dirty="0" smtClean="0">
                <a:solidFill>
                  <a:srgbClr val="002060"/>
                </a:solidFill>
              </a:rPr>
              <a:t>3, commi 1,2,3, </a:t>
            </a:r>
            <a:r>
              <a:rPr lang="it-IT" sz="2400" dirty="0">
                <a:solidFill>
                  <a:srgbClr val="002060"/>
                </a:solidFill>
              </a:rPr>
              <a:t>D.M. 850/2015)</a:t>
            </a:r>
          </a:p>
        </p:txBody>
      </p:sp>
      <p:sp>
        <p:nvSpPr>
          <p:cNvPr id="6" name="Rettangolo 5"/>
          <p:cNvSpPr/>
          <p:nvPr/>
        </p:nvSpPr>
        <p:spPr>
          <a:xfrm>
            <a:off x="1619672" y="404664"/>
            <a:ext cx="5904656"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2"/>
                </a:solidFill>
              </a:rPr>
              <a:t>Servizi utili ai fini del periodo di formazione e di prova</a:t>
            </a:r>
            <a:endParaRPr lang="it-IT" sz="2800" b="1" dirty="0">
              <a:solidFill>
                <a:schemeClr val="tx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496" y="5840685"/>
            <a:ext cx="1905000" cy="828675"/>
          </a:xfrm>
          <a:prstGeom prst="rect">
            <a:avLst/>
          </a:prstGeom>
        </p:spPr>
      </p:pic>
    </p:spTree>
    <p:extLst>
      <p:ext uri="{BB962C8B-B14F-4D97-AF65-F5344CB8AC3E}">
        <p14:creationId xmlns:p14="http://schemas.microsoft.com/office/powerpoint/2010/main" val="127142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smtClean="0"/>
          </a:p>
          <a:p>
            <a:endParaRPr lang="it-IT" dirty="0" smtClean="0">
              <a:solidFill>
                <a:srgbClr val="002060"/>
              </a:solidFill>
            </a:endParaRPr>
          </a:p>
          <a:p>
            <a:pPr marL="457200" indent="-457200">
              <a:buAutoNum type="arabicPeriod"/>
            </a:pPr>
            <a:r>
              <a:rPr lang="it-IT" sz="2000" b="1" dirty="0" smtClean="0">
                <a:solidFill>
                  <a:srgbClr val="002060"/>
                </a:solidFill>
              </a:rPr>
              <a:t>Il </a:t>
            </a:r>
            <a:r>
              <a:rPr lang="it-IT" sz="2000" b="1" dirty="0">
                <a:solidFill>
                  <a:srgbClr val="002060"/>
                </a:solidFill>
              </a:rPr>
              <a:t>periodo di formazione e di prova è finalizzato specificamente a verificare la padronanza degli standard professionali da parte dei docenti neo-assunti con riferimento ai seguenti criteri: </a:t>
            </a:r>
            <a:endParaRPr lang="it-IT" sz="2000" b="1" dirty="0" smtClean="0">
              <a:solidFill>
                <a:srgbClr val="002060"/>
              </a:solidFill>
            </a:endParaRPr>
          </a:p>
          <a:p>
            <a:pPr marL="457200" indent="-457200">
              <a:buAutoNum type="alphaLcPeriod"/>
            </a:pPr>
            <a:r>
              <a:rPr lang="it-IT" sz="2000" b="1" dirty="0" smtClean="0">
                <a:solidFill>
                  <a:srgbClr val="002060"/>
                </a:solidFill>
              </a:rPr>
              <a:t>corretto </a:t>
            </a:r>
            <a:r>
              <a:rPr lang="it-IT" sz="2000" b="1" dirty="0">
                <a:solidFill>
                  <a:srgbClr val="002060"/>
                </a:solidFill>
              </a:rPr>
              <a:t>possesso ed esercizio delle competenze culturali, disciplinari, didattiche e metodologiche, con riferimento ai nuclei fondanti dei saperi e ai traguardi di competenza e agli obiettivi di apprendimento previsti dagli ordinamenti vigenti; </a:t>
            </a:r>
            <a:endParaRPr lang="it-IT" sz="2000" b="1" dirty="0" smtClean="0">
              <a:solidFill>
                <a:srgbClr val="002060"/>
              </a:solidFill>
            </a:endParaRPr>
          </a:p>
          <a:p>
            <a:pPr marL="457200" indent="-457200">
              <a:buAutoNum type="alphaLcPeriod"/>
            </a:pPr>
            <a:r>
              <a:rPr lang="it-IT" sz="2000" b="1" dirty="0" smtClean="0">
                <a:solidFill>
                  <a:srgbClr val="002060"/>
                </a:solidFill>
              </a:rPr>
              <a:t>corretto </a:t>
            </a:r>
            <a:r>
              <a:rPr lang="it-IT" sz="2000" b="1" dirty="0">
                <a:solidFill>
                  <a:srgbClr val="002060"/>
                </a:solidFill>
              </a:rPr>
              <a:t>possesso ed esercizio delle competenze relazionali, organizzative e gestionali; </a:t>
            </a:r>
            <a:endParaRPr lang="it-IT" sz="2000" b="1" dirty="0" smtClean="0">
              <a:solidFill>
                <a:srgbClr val="002060"/>
              </a:solidFill>
            </a:endParaRPr>
          </a:p>
          <a:p>
            <a:pPr marL="457200" indent="-457200">
              <a:buAutoNum type="alphaLcPeriod"/>
            </a:pPr>
            <a:r>
              <a:rPr lang="it-IT" sz="2000" b="1" dirty="0" smtClean="0">
                <a:solidFill>
                  <a:srgbClr val="002060"/>
                </a:solidFill>
              </a:rPr>
              <a:t>osservanza </a:t>
            </a:r>
            <a:r>
              <a:rPr lang="it-IT" sz="2000" b="1" dirty="0">
                <a:solidFill>
                  <a:srgbClr val="002060"/>
                </a:solidFill>
              </a:rPr>
              <a:t>dei doveri connessi con lo status di dipendente pubblico e inerenti la funzione docente; </a:t>
            </a:r>
            <a:endParaRPr lang="it-IT" sz="2000" b="1" dirty="0" smtClean="0">
              <a:solidFill>
                <a:srgbClr val="002060"/>
              </a:solidFill>
            </a:endParaRPr>
          </a:p>
          <a:p>
            <a:pPr marL="457200" indent="-457200">
              <a:buAutoNum type="alphaLcPeriod"/>
            </a:pPr>
            <a:r>
              <a:rPr lang="it-IT" sz="2000" b="1" dirty="0" smtClean="0">
                <a:solidFill>
                  <a:srgbClr val="002060"/>
                </a:solidFill>
              </a:rPr>
              <a:t>partecipazione </a:t>
            </a:r>
            <a:r>
              <a:rPr lang="it-IT" sz="2000" b="1" dirty="0">
                <a:solidFill>
                  <a:srgbClr val="002060"/>
                </a:solidFill>
              </a:rPr>
              <a:t>alle attività formative e raggiungimento degli obiettivi dalle stesse previsti. </a:t>
            </a:r>
            <a:endParaRPr lang="it-IT" b="1" dirty="0">
              <a:solidFill>
                <a:srgbClr val="002060"/>
              </a:solidFill>
            </a:endParaRPr>
          </a:p>
          <a:p>
            <a:endParaRPr lang="it-IT" b="1" u="sng" dirty="0">
              <a:solidFill>
                <a:schemeClr val="tx2"/>
              </a:solidFill>
            </a:endParaRPr>
          </a:p>
          <a:p>
            <a:r>
              <a:rPr lang="it-IT" b="1" u="sng" dirty="0">
                <a:solidFill>
                  <a:schemeClr val="tx2"/>
                </a:solidFill>
              </a:rPr>
              <a:t>(art. </a:t>
            </a:r>
            <a:r>
              <a:rPr lang="it-IT" b="1" u="sng" dirty="0" smtClean="0">
                <a:solidFill>
                  <a:schemeClr val="tx2"/>
                </a:solidFill>
              </a:rPr>
              <a:t>4 D.M</a:t>
            </a:r>
            <a:r>
              <a:rPr lang="it-IT" b="1" u="sng" dirty="0">
                <a:solidFill>
                  <a:schemeClr val="tx2"/>
                </a:solidFill>
              </a:rPr>
              <a:t>. 850/2015)</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115616" y="404664"/>
            <a:ext cx="7272808"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rgbClr val="1F497D"/>
                </a:solidFill>
              </a:rPr>
              <a:t>Criteri per la valutazione del personale </a:t>
            </a:r>
            <a:r>
              <a:rPr lang="it-IT" sz="2800" b="1" dirty="0">
                <a:solidFill>
                  <a:srgbClr val="1F497D"/>
                </a:solidFill>
              </a:rPr>
              <a:t>docente </a:t>
            </a:r>
            <a:r>
              <a:rPr lang="it-IT" sz="2800" b="1" dirty="0" smtClean="0">
                <a:solidFill>
                  <a:srgbClr val="1F497D"/>
                </a:solidFill>
              </a:rPr>
              <a:t>in periodo </a:t>
            </a:r>
            <a:r>
              <a:rPr lang="it-IT" sz="2800" b="1" dirty="0">
                <a:solidFill>
                  <a:srgbClr val="1F497D"/>
                </a:solidFill>
              </a:rPr>
              <a:t>di formazione </a:t>
            </a:r>
            <a:r>
              <a:rPr lang="it-IT" sz="2800" b="1" dirty="0" smtClean="0">
                <a:solidFill>
                  <a:srgbClr val="1F497D"/>
                </a:solidFill>
              </a:rPr>
              <a:t>e di </a:t>
            </a:r>
            <a:r>
              <a:rPr lang="it-IT" sz="2800" b="1" dirty="0">
                <a:solidFill>
                  <a:srgbClr val="1F497D"/>
                </a:solidFill>
              </a:rPr>
              <a:t>prova</a:t>
            </a:r>
          </a:p>
        </p:txBody>
      </p:sp>
    </p:spTree>
    <p:extLst>
      <p:ext uri="{BB962C8B-B14F-4D97-AF65-F5344CB8AC3E}">
        <p14:creationId xmlns:p14="http://schemas.microsoft.com/office/powerpoint/2010/main" val="364731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000" b="1" dirty="0" smtClean="0">
              <a:solidFill>
                <a:srgbClr val="002060"/>
              </a:solidFill>
            </a:endParaRPr>
          </a:p>
          <a:p>
            <a:endParaRPr lang="it-IT" sz="2000" b="1" dirty="0">
              <a:solidFill>
                <a:srgbClr val="002060"/>
              </a:solidFill>
            </a:endParaRPr>
          </a:p>
          <a:p>
            <a:endParaRPr lang="it-IT" sz="2000" b="1" dirty="0" smtClean="0">
              <a:solidFill>
                <a:srgbClr val="002060"/>
              </a:solidFill>
            </a:endParaRPr>
          </a:p>
          <a:p>
            <a:endParaRPr lang="it-IT" sz="2000" b="1" dirty="0">
              <a:solidFill>
                <a:srgbClr val="002060"/>
              </a:solidFill>
            </a:endParaRPr>
          </a:p>
          <a:p>
            <a:r>
              <a:rPr lang="it-IT" sz="2000" b="1" dirty="0" smtClean="0">
                <a:solidFill>
                  <a:srgbClr val="002060"/>
                </a:solidFill>
              </a:rPr>
              <a:t>Corretto possesso ed esercizio delle competenze culturali, disciplinari, didattiche e metodologiche</a:t>
            </a:r>
            <a:endParaRPr lang="it-IT" sz="2000" b="1" dirty="0">
              <a:solidFill>
                <a:srgbClr val="002060"/>
              </a:solidFill>
            </a:endParaRPr>
          </a:p>
          <a:p>
            <a:endParaRPr lang="it-IT" sz="2000" b="1" dirty="0" smtClean="0">
              <a:solidFill>
                <a:srgbClr val="002060"/>
              </a:solidFill>
            </a:endParaRPr>
          </a:p>
          <a:p>
            <a:r>
              <a:rPr lang="it-IT" i="1" dirty="0" smtClean="0">
                <a:solidFill>
                  <a:srgbClr val="002060"/>
                </a:solidFill>
              </a:rPr>
              <a:t>2. Ai fini della verifica di cui al comma 1, lettera a), il dirigente scolastico garantisce la disponibilità per il docente neo-assunto del piano dell’offerta formativa e della documentazione tecnico-didattica relativa alle classi, ai corsi e agli insegnamenti di sua pertinenza, sulla cui base il docente neo-assunto redige la propria programmazione annuale, in cui specifica, condividendoli con il tutor, gli esiti di apprendimento attesi, le metodologie didattiche, le strategie inclusive per alunni con bisogni educativi speciali e di sviluppo delle eccellenze, gli strumenti e i criteri di valutazione, che costituiscono complessivamente gli obiettivi dell’azione didattica, la cui valutazione è parte integrante della procedura di cui agli</a:t>
            </a:r>
          </a:p>
          <a:p>
            <a:r>
              <a:rPr lang="it-IT" i="1" dirty="0" smtClean="0">
                <a:solidFill>
                  <a:srgbClr val="002060"/>
                </a:solidFill>
              </a:rPr>
              <a:t>articoli 13 e 14. La programmazione è correlata ai traguardi di competenza, ai profili culturali, educativi e professionali, ai risultati di apprendimento e agli obiettivi specifici di apprendimento previsti dagli ordinamenti vigenti e al piano dell’offerta formativa.</a:t>
            </a:r>
          </a:p>
          <a:p>
            <a:endParaRPr lang="it-IT" i="1" dirty="0" smtClean="0">
              <a:solidFill>
                <a:srgbClr val="002060"/>
              </a:solidFill>
            </a:endParaRPr>
          </a:p>
          <a:p>
            <a:r>
              <a:rPr lang="it-IT" b="1" u="sng" dirty="0">
                <a:solidFill>
                  <a:schemeClr val="tx2"/>
                </a:solidFill>
              </a:rPr>
              <a:t>(art. 4 D.M. 850/2015)</a:t>
            </a:r>
          </a:p>
          <a:p>
            <a:endParaRPr lang="it-IT" b="1" i="1" u="sng" dirty="0" smtClean="0">
              <a:solidFill>
                <a:srgbClr val="002060"/>
              </a:solidFill>
            </a:endParaRPr>
          </a:p>
          <a:p>
            <a:endParaRPr lang="it-IT" b="1" i="1" u="sng" dirty="0">
              <a:solidFill>
                <a:srgbClr val="002060"/>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115616" y="404664"/>
            <a:ext cx="7272808"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rgbClr val="1F497D"/>
                </a:solidFill>
              </a:rPr>
              <a:t>Criteri per la valutazione del personale </a:t>
            </a:r>
            <a:r>
              <a:rPr lang="it-IT" sz="2800" b="1" dirty="0">
                <a:solidFill>
                  <a:srgbClr val="1F497D"/>
                </a:solidFill>
              </a:rPr>
              <a:t>docente </a:t>
            </a:r>
            <a:r>
              <a:rPr lang="it-IT" sz="2800" b="1" dirty="0" smtClean="0">
                <a:solidFill>
                  <a:srgbClr val="1F497D"/>
                </a:solidFill>
              </a:rPr>
              <a:t>in periodo </a:t>
            </a:r>
            <a:r>
              <a:rPr lang="it-IT" sz="2800" b="1" dirty="0">
                <a:solidFill>
                  <a:srgbClr val="1F497D"/>
                </a:solidFill>
              </a:rPr>
              <a:t>di formazione </a:t>
            </a:r>
            <a:r>
              <a:rPr lang="it-IT" sz="2800" b="1" dirty="0" smtClean="0">
                <a:solidFill>
                  <a:srgbClr val="1F497D"/>
                </a:solidFill>
              </a:rPr>
              <a:t>e di </a:t>
            </a:r>
            <a:r>
              <a:rPr lang="it-IT" sz="2800" b="1" dirty="0">
                <a:solidFill>
                  <a:srgbClr val="1F497D"/>
                </a:solidFill>
              </a:rPr>
              <a:t>prova</a:t>
            </a:r>
          </a:p>
        </p:txBody>
      </p:sp>
    </p:spTree>
    <p:extLst>
      <p:ext uri="{BB962C8B-B14F-4D97-AF65-F5344CB8AC3E}">
        <p14:creationId xmlns:p14="http://schemas.microsoft.com/office/powerpoint/2010/main" val="249384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5682" y="188640"/>
            <a:ext cx="8856984" cy="6480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2060"/>
                </a:solidFill>
              </a:rPr>
              <a:t>Corretto </a:t>
            </a:r>
            <a:r>
              <a:rPr lang="it-IT" sz="2000" b="1" dirty="0">
                <a:solidFill>
                  <a:srgbClr val="002060"/>
                </a:solidFill>
              </a:rPr>
              <a:t>possesso ed esercizio delle competenze relazionali, organizzative e </a:t>
            </a:r>
            <a:r>
              <a:rPr lang="it-IT" sz="2000" b="1" dirty="0" smtClean="0">
                <a:solidFill>
                  <a:srgbClr val="002060"/>
                </a:solidFill>
              </a:rPr>
              <a:t>gestionali</a:t>
            </a:r>
          </a:p>
          <a:p>
            <a:r>
              <a:rPr lang="it-IT" sz="2000" b="1" dirty="0" smtClean="0">
                <a:solidFill>
                  <a:srgbClr val="002060"/>
                </a:solidFill>
              </a:rPr>
              <a:t> </a:t>
            </a:r>
          </a:p>
          <a:p>
            <a:r>
              <a:rPr lang="it-IT" i="1" dirty="0" smtClean="0">
                <a:solidFill>
                  <a:srgbClr val="002060"/>
                </a:solidFill>
              </a:rPr>
              <a:t>3. Ai </a:t>
            </a:r>
            <a:r>
              <a:rPr lang="it-IT" i="1" dirty="0">
                <a:solidFill>
                  <a:srgbClr val="002060"/>
                </a:solidFill>
              </a:rPr>
              <a:t>fini della verifica di cui al comma 1, lettera b), sono valutate l’attitudine collaborativa nei contesti didattici, progettuali, collegiali, l’interazione con le famiglie e con il personale scolastico, la capacità di affrontare situazioni relazionali complesse e dinamiche interculturali, nonché la partecipazione attiva e il sostegno ai piani di miglioramento dell’istituzione scolastica. </a:t>
            </a:r>
            <a:endParaRPr lang="it-IT" i="1" dirty="0" smtClean="0">
              <a:solidFill>
                <a:srgbClr val="002060"/>
              </a:solidFill>
            </a:endParaRPr>
          </a:p>
          <a:p>
            <a:endParaRPr lang="it-IT" b="1" u="sng" dirty="0">
              <a:solidFill>
                <a:srgbClr val="002060"/>
              </a:solidFill>
            </a:endParaRPr>
          </a:p>
          <a:p>
            <a:endParaRPr lang="it-IT" b="1" u="sng" dirty="0">
              <a:solidFill>
                <a:srgbClr val="002060"/>
              </a:solidFill>
            </a:endParaRPr>
          </a:p>
          <a:p>
            <a:r>
              <a:rPr lang="it-IT" b="1" u="sng" dirty="0">
                <a:solidFill>
                  <a:srgbClr val="002060"/>
                </a:solidFill>
              </a:rPr>
              <a:t>(art. </a:t>
            </a:r>
            <a:r>
              <a:rPr lang="it-IT" b="1" u="sng" dirty="0" smtClean="0">
                <a:solidFill>
                  <a:srgbClr val="002060"/>
                </a:solidFill>
              </a:rPr>
              <a:t>4 D.M</a:t>
            </a:r>
            <a:r>
              <a:rPr lang="it-IT" b="1" u="sng" dirty="0">
                <a:solidFill>
                  <a:srgbClr val="002060"/>
                </a:solidFill>
              </a:rPr>
              <a:t>. 850/201</a:t>
            </a:r>
            <a:r>
              <a:rPr lang="it-IT" b="1" u="sng" dirty="0">
                <a:solidFill>
                  <a:schemeClr val="tx2"/>
                </a:solidFill>
              </a:rPr>
              <a:t>5)</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71" y="5837124"/>
            <a:ext cx="1905000" cy="828675"/>
          </a:xfrm>
          <a:prstGeom prst="rect">
            <a:avLst/>
          </a:prstGeom>
        </p:spPr>
      </p:pic>
      <p:sp>
        <p:nvSpPr>
          <p:cNvPr id="9" name="Rettangolo 8"/>
          <p:cNvSpPr/>
          <p:nvPr/>
        </p:nvSpPr>
        <p:spPr>
          <a:xfrm>
            <a:off x="1115616" y="404664"/>
            <a:ext cx="7272808"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smtClean="0">
                <a:solidFill>
                  <a:srgbClr val="1F497D"/>
                </a:solidFill>
              </a:rPr>
              <a:t>Criteri per la valutazione del personale </a:t>
            </a:r>
            <a:r>
              <a:rPr lang="it-IT" sz="2800" b="1" dirty="0">
                <a:solidFill>
                  <a:srgbClr val="1F497D"/>
                </a:solidFill>
              </a:rPr>
              <a:t>docente </a:t>
            </a:r>
            <a:r>
              <a:rPr lang="it-IT" sz="2800" b="1" dirty="0" smtClean="0">
                <a:solidFill>
                  <a:srgbClr val="1F497D"/>
                </a:solidFill>
              </a:rPr>
              <a:t>in periodo </a:t>
            </a:r>
            <a:r>
              <a:rPr lang="it-IT" sz="2800" b="1" dirty="0">
                <a:solidFill>
                  <a:srgbClr val="1F497D"/>
                </a:solidFill>
              </a:rPr>
              <a:t>di formazione </a:t>
            </a:r>
            <a:r>
              <a:rPr lang="it-IT" sz="2800" b="1" dirty="0" smtClean="0">
                <a:solidFill>
                  <a:srgbClr val="1F497D"/>
                </a:solidFill>
              </a:rPr>
              <a:t>e di </a:t>
            </a:r>
            <a:r>
              <a:rPr lang="it-IT" sz="2800" b="1" dirty="0">
                <a:solidFill>
                  <a:srgbClr val="1F497D"/>
                </a:solidFill>
              </a:rPr>
              <a:t>prova</a:t>
            </a:r>
          </a:p>
        </p:txBody>
      </p:sp>
    </p:spTree>
    <p:extLst>
      <p:ext uri="{BB962C8B-B14F-4D97-AF65-F5344CB8AC3E}">
        <p14:creationId xmlns:p14="http://schemas.microsoft.com/office/powerpoint/2010/main" val="41754529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3344</TotalTime>
  <Words>3598</Words>
  <Application>Microsoft Office PowerPoint</Application>
  <PresentationFormat>Presentazione su schermo (4:3)</PresentationFormat>
  <Paragraphs>537</Paragraphs>
  <Slides>44</Slides>
  <Notes>1</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Administrator</dc:creator>
  <cp:lastModifiedBy>Administrator</cp:lastModifiedBy>
  <cp:revision>272</cp:revision>
  <cp:lastPrinted>2018-02-08T08:38:58Z</cp:lastPrinted>
  <dcterms:created xsi:type="dcterms:W3CDTF">2017-09-18T13:36:49Z</dcterms:created>
  <dcterms:modified xsi:type="dcterms:W3CDTF">2018-02-16T11:37:21Z</dcterms:modified>
</cp:coreProperties>
</file>